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9" r:id="rId22"/>
    <p:sldId id="276" r:id="rId23"/>
    <p:sldId id="277" r:id="rId24"/>
    <p:sldId id="278" r:id="rId25"/>
  </p:sldIdLst>
  <p:sldSz cx="18288000" cy="10287000"/>
  <p:notesSz cx="6858000" cy="9144000"/>
  <p:embeddedFontLst>
    <p:embeddedFont>
      <p:font typeface="CY Grotesk STD Grand" panose="020B0604020202020204" charset="0"/>
      <p:regular r:id="rId26"/>
    </p:embeddedFont>
    <p:embeddedFont>
      <p:font typeface="CY Grotesk STD Grand Bold" panose="020B0604020202020204" charset="0"/>
      <p:regular r:id="rId27"/>
    </p:embeddedFont>
    <p:embeddedFont>
      <p:font typeface="CY Grotesk STD Grand Medium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B94C9C-1734-4502-80D8-931CE014A7C4}" v="114" dt="2026-07-29T19:47:30.8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90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hyperlink" Target="https://nika.com.kz/invent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8.svg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8.sv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26.png"/><Relationship Id="rId4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27.png"/><Relationship Id="rId4" Type="http://schemas.openxmlformats.org/officeDocument/2006/relationships/image" Target="../media/image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28.png"/><Relationship Id="rId4" Type="http://schemas.openxmlformats.org/officeDocument/2006/relationships/image" Target="../media/image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29.png"/><Relationship Id="rId4" Type="http://schemas.openxmlformats.org/officeDocument/2006/relationships/image" Target="../media/image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8.svg"/><Relationship Id="rId4" Type="http://schemas.openxmlformats.org/officeDocument/2006/relationships/image" Target="../media/image4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8.svg"/><Relationship Id="rId4" Type="http://schemas.openxmlformats.org/officeDocument/2006/relationships/image" Target="../media/image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8.svg"/><Relationship Id="rId4" Type="http://schemas.openxmlformats.org/officeDocument/2006/relationships/image" Target="../media/image4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8.sv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8.svg"/><Relationship Id="rId4" Type="http://schemas.openxmlformats.org/officeDocument/2006/relationships/image" Target="../media/image4.svg"/><Relationship Id="rId9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8.svg"/><Relationship Id="rId4" Type="http://schemas.openxmlformats.org/officeDocument/2006/relationships/image" Target="../media/image4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8.svg"/><Relationship Id="rId4" Type="http://schemas.openxmlformats.org/officeDocument/2006/relationships/image" Target="../media/image3.png"/><Relationship Id="rId9" Type="http://schemas.openxmlformats.org/officeDocument/2006/relationships/hyperlink" Target="https://nika.com.kz/invent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7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8.sv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8.sv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7.pn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9.jpe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20.png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8.sv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2713959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8984773">
            <a:off x="10522141" y="2418496"/>
            <a:ext cx="13773389" cy="8229600"/>
          </a:xfrm>
          <a:custGeom>
            <a:avLst/>
            <a:gdLst/>
            <a:ahLst/>
            <a:cxnLst/>
            <a:rect l="l" t="t" r="r" b="b"/>
            <a:pathLst>
              <a:path w="13773389" h="8229600">
                <a:moveTo>
                  <a:pt x="0" y="0"/>
                </a:moveTo>
                <a:lnTo>
                  <a:pt x="13773389" y="0"/>
                </a:lnTo>
                <a:lnTo>
                  <a:pt x="1377338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886802" flipH="1">
            <a:off x="8753472" y="528184"/>
            <a:ext cx="5575911" cy="6036169"/>
          </a:xfrm>
          <a:custGeom>
            <a:avLst/>
            <a:gdLst/>
            <a:ahLst/>
            <a:cxnLst/>
            <a:rect l="l" t="t" r="r" b="b"/>
            <a:pathLst>
              <a:path w="5575911" h="6036169">
                <a:moveTo>
                  <a:pt x="5575912" y="0"/>
                </a:moveTo>
                <a:lnTo>
                  <a:pt x="0" y="0"/>
                </a:lnTo>
                <a:lnTo>
                  <a:pt x="0" y="6036169"/>
                </a:lnTo>
                <a:lnTo>
                  <a:pt x="5575912" y="6036169"/>
                </a:lnTo>
                <a:lnTo>
                  <a:pt x="557591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233325" y="2379659"/>
            <a:ext cx="779547" cy="779547"/>
          </a:xfrm>
          <a:custGeom>
            <a:avLst/>
            <a:gdLst/>
            <a:ahLst/>
            <a:cxnLst/>
            <a:rect l="l" t="t" r="r" b="b"/>
            <a:pathLst>
              <a:path w="779547" h="779547">
                <a:moveTo>
                  <a:pt x="0" y="0"/>
                </a:moveTo>
                <a:lnTo>
                  <a:pt x="779547" y="0"/>
                </a:lnTo>
                <a:lnTo>
                  <a:pt x="779547" y="779547"/>
                </a:lnTo>
                <a:lnTo>
                  <a:pt x="0" y="7795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8132033" y="7354462"/>
            <a:ext cx="502421" cy="502421"/>
          </a:xfrm>
          <a:custGeom>
            <a:avLst/>
            <a:gdLst/>
            <a:ahLst/>
            <a:cxnLst/>
            <a:rect l="l" t="t" r="r" b="b"/>
            <a:pathLst>
              <a:path w="502421" h="502421">
                <a:moveTo>
                  <a:pt x="0" y="0"/>
                </a:moveTo>
                <a:lnTo>
                  <a:pt x="502421" y="0"/>
                </a:lnTo>
                <a:lnTo>
                  <a:pt x="502421" y="502421"/>
                </a:lnTo>
                <a:lnTo>
                  <a:pt x="0" y="5024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4114800" y="-4114800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40000"/>
            </a:blip>
            <a:stretch>
              <a:fillRect/>
            </a:stretch>
          </a:blipFill>
        </p:spPr>
      </p:sp>
      <p:sp>
        <p:nvSpPr>
          <p:cNvPr id="8" name="AutoShape 8"/>
          <p:cNvSpPr/>
          <p:nvPr/>
        </p:nvSpPr>
        <p:spPr>
          <a:xfrm flipH="1">
            <a:off x="-4855879" y="5894832"/>
            <a:ext cx="6333793" cy="0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 rot="-10800000">
            <a:off x="1208098" y="5769448"/>
            <a:ext cx="269817" cy="269817"/>
            <a:chOff x="0" y="0"/>
            <a:chExt cx="211009" cy="21100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1009" cy="211009"/>
            </a:xfrm>
            <a:custGeom>
              <a:avLst/>
              <a:gdLst/>
              <a:ahLst/>
              <a:cxnLst/>
              <a:rect l="l" t="t" r="r" b="b"/>
              <a:pathLst>
                <a:path w="211009" h="211009">
                  <a:moveTo>
                    <a:pt x="105505" y="0"/>
                  </a:moveTo>
                  <a:lnTo>
                    <a:pt x="105505" y="0"/>
                  </a:lnTo>
                  <a:cubicBezTo>
                    <a:pt x="163773" y="0"/>
                    <a:pt x="211009" y="47236"/>
                    <a:pt x="211009" y="105505"/>
                  </a:cubicBezTo>
                  <a:lnTo>
                    <a:pt x="211009" y="105505"/>
                  </a:lnTo>
                  <a:cubicBezTo>
                    <a:pt x="211009" y="133486"/>
                    <a:pt x="199894" y="160322"/>
                    <a:pt x="180108" y="180108"/>
                  </a:cubicBezTo>
                  <a:cubicBezTo>
                    <a:pt x="160322" y="199894"/>
                    <a:pt x="133486" y="211009"/>
                    <a:pt x="105505" y="211009"/>
                  </a:cubicBezTo>
                  <a:lnTo>
                    <a:pt x="105505" y="211009"/>
                  </a:lnTo>
                  <a:cubicBezTo>
                    <a:pt x="77523" y="211009"/>
                    <a:pt x="50688" y="199894"/>
                    <a:pt x="30902" y="180108"/>
                  </a:cubicBezTo>
                  <a:cubicBezTo>
                    <a:pt x="11116" y="160322"/>
                    <a:pt x="0" y="133486"/>
                    <a:pt x="0" y="105505"/>
                  </a:cubicBezTo>
                  <a:lnTo>
                    <a:pt x="0" y="105505"/>
                  </a:lnTo>
                  <a:cubicBezTo>
                    <a:pt x="0" y="77523"/>
                    <a:pt x="11116" y="50688"/>
                    <a:pt x="30902" y="30902"/>
                  </a:cubicBezTo>
                  <a:cubicBezTo>
                    <a:pt x="50688" y="11116"/>
                    <a:pt x="77523" y="0"/>
                    <a:pt x="105505" y="0"/>
                  </a:cubicBezTo>
                  <a:close/>
                </a:path>
              </a:pathLst>
            </a:custGeom>
            <a:solidFill>
              <a:srgbClr val="071019"/>
            </a:solidFill>
            <a:ln w="38100" cap="rnd">
              <a:solidFill>
                <a:srgbClr val="F9F9F9"/>
              </a:solidFill>
              <a:prstDash val="solid"/>
              <a:round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19050"/>
              <a:ext cx="211009" cy="191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88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740014" y="2955284"/>
            <a:ext cx="5246370" cy="524637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 rot="-29999">
              <a:off x="-2249" y="-2249"/>
              <a:ext cx="817298" cy="817298"/>
            </a:xfrm>
            <a:custGeom>
              <a:avLst/>
              <a:gdLst/>
              <a:ahLst/>
              <a:cxnLst/>
              <a:rect l="l" t="t" r="r" b="b"/>
              <a:pathLst>
                <a:path w="817298" h="817298">
                  <a:moveTo>
                    <a:pt x="153372" y="6"/>
                  </a:moveTo>
                  <a:lnTo>
                    <a:pt x="671018" y="4523"/>
                  </a:lnTo>
                  <a:cubicBezTo>
                    <a:pt x="752514" y="5234"/>
                    <a:pt x="818003" y="71876"/>
                    <a:pt x="817292" y="153372"/>
                  </a:cubicBezTo>
                  <a:lnTo>
                    <a:pt x="812775" y="671018"/>
                  </a:lnTo>
                  <a:cubicBezTo>
                    <a:pt x="812064" y="752514"/>
                    <a:pt x="745422" y="818003"/>
                    <a:pt x="663926" y="817292"/>
                  </a:cubicBezTo>
                  <a:lnTo>
                    <a:pt x="146280" y="812775"/>
                  </a:lnTo>
                  <a:cubicBezTo>
                    <a:pt x="64784" y="812064"/>
                    <a:pt x="-705" y="745422"/>
                    <a:pt x="6" y="663926"/>
                  </a:cubicBezTo>
                  <a:lnTo>
                    <a:pt x="4523" y="146280"/>
                  </a:lnTo>
                  <a:cubicBezTo>
                    <a:pt x="5234" y="64784"/>
                    <a:pt x="71876" y="-705"/>
                    <a:pt x="153372" y="6"/>
                  </a:cubicBezTo>
                  <a:close/>
                </a:path>
              </a:pathLst>
            </a:custGeom>
            <a:blipFill>
              <a:blip r:embed="rId8"/>
              <a:stretch>
                <a:fillRect l="-6855" t="-3554" r="-5073" b="-8375"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1006982" y="3711996"/>
            <a:ext cx="9180919" cy="1892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Приложение для сбора штрихкодов,инвентаризации и возврата результата в 1С.​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1300475"/>
            <a:ext cx="3274622" cy="410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 b="1" u="sng">
                <a:solidFill>
                  <a:srgbClr val="66E894"/>
                </a:solidFill>
                <a:latin typeface="CY Grotesk STD Grand Bold"/>
                <a:ea typeface="CY Grotesk STD Grand Bold"/>
                <a:cs typeface="CY Grotesk STD Grand Bold"/>
                <a:sym typeface="CY Grotesk STD Grand Bold"/>
                <a:hlinkClick r:id="rId9" tooltip="https://nika.com.kz/invent/"/>
              </a:rPr>
              <a:t>NIKA INVENT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06982" y="6293638"/>
            <a:ext cx="8584404" cy="80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1С → CSV → ТСД/телефон → сканирование →контроль факта → CSV обратно в 1С.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114800" y="6172200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369987" y="4710295"/>
            <a:ext cx="10144810" cy="5757180"/>
          </a:xfrm>
          <a:custGeom>
            <a:avLst/>
            <a:gdLst/>
            <a:ahLst/>
            <a:cxnLst/>
            <a:rect l="l" t="t" r="r" b="b"/>
            <a:pathLst>
              <a:path w="10144810" h="5757180">
                <a:moveTo>
                  <a:pt x="0" y="0"/>
                </a:moveTo>
                <a:lnTo>
                  <a:pt x="10144810" y="0"/>
                </a:lnTo>
                <a:lnTo>
                  <a:pt x="10144810" y="5757180"/>
                </a:lnTo>
                <a:lnTo>
                  <a:pt x="0" y="57571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320643" y="2814185"/>
            <a:ext cx="7866739" cy="5168228"/>
            <a:chOff x="0" y="0"/>
            <a:chExt cx="2071898" cy="136118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71899" cy="1361180"/>
            </a:xfrm>
            <a:custGeom>
              <a:avLst/>
              <a:gdLst/>
              <a:ahLst/>
              <a:cxnLst/>
              <a:rect l="l" t="t" r="r" b="b"/>
              <a:pathLst>
                <a:path w="2071899" h="1361180">
                  <a:moveTo>
                    <a:pt x="29524" y="0"/>
                  </a:moveTo>
                  <a:lnTo>
                    <a:pt x="2042375" y="0"/>
                  </a:lnTo>
                  <a:cubicBezTo>
                    <a:pt x="2058680" y="0"/>
                    <a:pt x="2071899" y="13218"/>
                    <a:pt x="2071899" y="29524"/>
                  </a:cubicBezTo>
                  <a:lnTo>
                    <a:pt x="2071899" y="1331656"/>
                  </a:lnTo>
                  <a:cubicBezTo>
                    <a:pt x="2071899" y="1339486"/>
                    <a:pt x="2068788" y="1346995"/>
                    <a:pt x="2063251" y="1352532"/>
                  </a:cubicBezTo>
                  <a:cubicBezTo>
                    <a:pt x="2057714" y="1358069"/>
                    <a:pt x="2050205" y="1361180"/>
                    <a:pt x="2042375" y="1361180"/>
                  </a:cubicBezTo>
                  <a:lnTo>
                    <a:pt x="29524" y="1361180"/>
                  </a:lnTo>
                  <a:cubicBezTo>
                    <a:pt x="13218" y="1361180"/>
                    <a:pt x="0" y="1347961"/>
                    <a:pt x="0" y="1331656"/>
                  </a:cubicBezTo>
                  <a:lnTo>
                    <a:pt x="0" y="29524"/>
                  </a:lnTo>
                  <a:cubicBezTo>
                    <a:pt x="0" y="21694"/>
                    <a:pt x="3111" y="14184"/>
                    <a:pt x="8647" y="8647"/>
                  </a:cubicBezTo>
                  <a:cubicBezTo>
                    <a:pt x="14184" y="3111"/>
                    <a:pt x="21694" y="0"/>
                    <a:pt x="29524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2071898" cy="1351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7922679" y="8326638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129332" y="-6197089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26920" y="1066800"/>
            <a:ext cx="16547456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49"/>
              </a:lnSpc>
            </a:pPr>
            <a:r>
              <a:rPr lang="en-US" sz="4999">
                <a:solidFill>
                  <a:srgbClr val="66E894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Контроль факта и расхождений​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26920" y="1711325"/>
            <a:ext cx="15012687" cy="80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После сканирования приложение показывает учетное количество, фактическое количество и список строк документа.​</a:t>
            </a:r>
          </a:p>
        </p:txBody>
      </p:sp>
      <p:sp>
        <p:nvSpPr>
          <p:cNvPr id="11" name="Freeform 11"/>
          <p:cNvSpPr/>
          <p:nvPr/>
        </p:nvSpPr>
        <p:spPr>
          <a:xfrm>
            <a:off x="16885603" y="2456797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6885603" y="7680633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303015" y="-5896249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2486669" y="2873706"/>
            <a:ext cx="3256262" cy="6600531"/>
            <a:chOff x="0" y="0"/>
            <a:chExt cx="9398000" cy="19050000"/>
          </a:xfrm>
        </p:grpSpPr>
        <p:sp>
          <p:nvSpPr>
            <p:cNvPr id="15" name="Freeform 15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6"/>
              <a:stretch>
                <a:fillRect l="-10257" t="-19012" r="-18210" b="-10687"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7"/>
              <a:stretch>
                <a:fillRect l="-42" r="-42"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9673757" y="3367197"/>
            <a:ext cx="7224555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Количество из документа или справочника. Его можно показывать или скрывать настройками безопасности.​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673757" y="3060357"/>
            <a:ext cx="4803245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Учет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673757" y="4949189"/>
            <a:ext cx="6767838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Количество, которое оператор реально собрал сканированием или ввел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673757" y="4662169"/>
            <a:ext cx="4933736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Факт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673757" y="6181725"/>
            <a:ext cx="4738000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Строки документа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673757" y="6506210"/>
            <a:ext cx="7042014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Список товаров остается на экране, поэтому видно, что уже собрано и какие позиции отличаются.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114800" y="6172200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369987" y="4710295"/>
            <a:ext cx="10144810" cy="5757180"/>
          </a:xfrm>
          <a:custGeom>
            <a:avLst/>
            <a:gdLst/>
            <a:ahLst/>
            <a:cxnLst/>
            <a:rect l="l" t="t" r="r" b="b"/>
            <a:pathLst>
              <a:path w="10144810" h="5757180">
                <a:moveTo>
                  <a:pt x="0" y="0"/>
                </a:moveTo>
                <a:lnTo>
                  <a:pt x="10144810" y="0"/>
                </a:lnTo>
                <a:lnTo>
                  <a:pt x="10144810" y="5757180"/>
                </a:lnTo>
                <a:lnTo>
                  <a:pt x="0" y="57571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320643" y="2814185"/>
            <a:ext cx="7866739" cy="5168228"/>
            <a:chOff x="0" y="0"/>
            <a:chExt cx="2071898" cy="136118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71899" cy="1361180"/>
            </a:xfrm>
            <a:custGeom>
              <a:avLst/>
              <a:gdLst/>
              <a:ahLst/>
              <a:cxnLst/>
              <a:rect l="l" t="t" r="r" b="b"/>
              <a:pathLst>
                <a:path w="2071899" h="1361180">
                  <a:moveTo>
                    <a:pt x="29524" y="0"/>
                  </a:moveTo>
                  <a:lnTo>
                    <a:pt x="2042375" y="0"/>
                  </a:lnTo>
                  <a:cubicBezTo>
                    <a:pt x="2058680" y="0"/>
                    <a:pt x="2071899" y="13218"/>
                    <a:pt x="2071899" y="29524"/>
                  </a:cubicBezTo>
                  <a:lnTo>
                    <a:pt x="2071899" y="1331656"/>
                  </a:lnTo>
                  <a:cubicBezTo>
                    <a:pt x="2071899" y="1339486"/>
                    <a:pt x="2068788" y="1346995"/>
                    <a:pt x="2063251" y="1352532"/>
                  </a:cubicBezTo>
                  <a:cubicBezTo>
                    <a:pt x="2057714" y="1358069"/>
                    <a:pt x="2050205" y="1361180"/>
                    <a:pt x="2042375" y="1361180"/>
                  </a:cubicBezTo>
                  <a:lnTo>
                    <a:pt x="29524" y="1361180"/>
                  </a:lnTo>
                  <a:cubicBezTo>
                    <a:pt x="13218" y="1361180"/>
                    <a:pt x="0" y="1347961"/>
                    <a:pt x="0" y="1331656"/>
                  </a:cubicBezTo>
                  <a:lnTo>
                    <a:pt x="0" y="29524"/>
                  </a:lnTo>
                  <a:cubicBezTo>
                    <a:pt x="0" y="21694"/>
                    <a:pt x="3111" y="14184"/>
                    <a:pt x="8647" y="8647"/>
                  </a:cubicBezTo>
                  <a:cubicBezTo>
                    <a:pt x="14184" y="3111"/>
                    <a:pt x="21694" y="0"/>
                    <a:pt x="29524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2071898" cy="1351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7922679" y="8326638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129332" y="-6197089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26920" y="1066800"/>
            <a:ext cx="16547456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49"/>
              </a:lnSpc>
            </a:pPr>
            <a:r>
              <a:rPr lang="en-US" sz="4999">
                <a:solidFill>
                  <a:srgbClr val="66E894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Камера телефона и умная камера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26920" y="1711325"/>
            <a:ext cx="15012687" cy="80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Камера встроена прямо в документ, поэтому приложение подходит не только для ТСД, но и для обычного смартфона.​</a:t>
            </a:r>
          </a:p>
        </p:txBody>
      </p:sp>
      <p:sp>
        <p:nvSpPr>
          <p:cNvPr id="11" name="Freeform 11"/>
          <p:cNvSpPr/>
          <p:nvPr/>
        </p:nvSpPr>
        <p:spPr>
          <a:xfrm>
            <a:off x="16885603" y="2456797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6885603" y="7680633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303015" y="-5896249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1638640" y="2881460"/>
            <a:ext cx="3256262" cy="6600531"/>
            <a:chOff x="0" y="0"/>
            <a:chExt cx="9398000" cy="19050000"/>
          </a:xfrm>
        </p:grpSpPr>
        <p:sp>
          <p:nvSpPr>
            <p:cNvPr id="15" name="Freeform 15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6"/>
              <a:stretch>
                <a:fillRect l="-14653" t="-32263" r="-32669" b="-16471"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7"/>
              <a:stretch>
                <a:fillRect l="-42" r="-42"/>
              </a:stretch>
            </a:blipFill>
          </p:spPr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4574842" y="3186099"/>
            <a:ext cx="3256262" cy="6600531"/>
            <a:chOff x="0" y="0"/>
            <a:chExt cx="9398000" cy="19050000"/>
          </a:xfrm>
        </p:grpSpPr>
        <p:sp>
          <p:nvSpPr>
            <p:cNvPr id="18" name="Freeform 18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8"/>
              <a:stretch>
                <a:fillRect l="-16119" t="-24687" r="-24711" b="-17492"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7"/>
              <a:stretch>
                <a:fillRect l="-42" r="-42"/>
              </a:stretch>
            </a:blipFill>
          </p:spPr>
        </p:sp>
      </p:grpSp>
      <p:sp>
        <p:nvSpPr>
          <p:cNvPr id="20" name="TextBox 20"/>
          <p:cNvSpPr txBox="1"/>
          <p:nvPr/>
        </p:nvSpPr>
        <p:spPr>
          <a:xfrm>
            <a:off x="9673757" y="3427094"/>
            <a:ext cx="7224555" cy="73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Оператор совмещает штрихкод с линией и запускает сканирование.​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673757" y="3060357"/>
            <a:ext cx="4803245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Красная линия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673757" y="4782501"/>
            <a:ext cx="6767838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Если нет аппаратного сканера,можно работать камерой без переключения между приложениями.​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673757" y="4419281"/>
            <a:ext cx="4933736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Удобно для телефона​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673757" y="6181725"/>
            <a:ext cx="4738000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Поиск по фрагменту​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673757" y="6544945"/>
            <a:ext cx="7607474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Если включена умная камера,приложение ищет товар пофрагменту ШК при одном совпадении.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175646" y="6498427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802433" y="5193233"/>
            <a:ext cx="10144810" cy="5757180"/>
          </a:xfrm>
          <a:custGeom>
            <a:avLst/>
            <a:gdLst/>
            <a:ahLst/>
            <a:cxnLst/>
            <a:rect l="l" t="t" r="r" b="b"/>
            <a:pathLst>
              <a:path w="10144810" h="5757180">
                <a:moveTo>
                  <a:pt x="0" y="0"/>
                </a:moveTo>
                <a:lnTo>
                  <a:pt x="10144810" y="0"/>
                </a:lnTo>
                <a:lnTo>
                  <a:pt x="10144810" y="5757180"/>
                </a:lnTo>
                <a:lnTo>
                  <a:pt x="0" y="57571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28700" y="2692053"/>
            <a:ext cx="7720284" cy="5176348"/>
            <a:chOff x="0" y="0"/>
            <a:chExt cx="2033326" cy="136331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33326" cy="1363318"/>
            </a:xfrm>
            <a:custGeom>
              <a:avLst/>
              <a:gdLst/>
              <a:ahLst/>
              <a:cxnLst/>
              <a:rect l="l" t="t" r="r" b="b"/>
              <a:pathLst>
                <a:path w="2033326" h="1363318">
                  <a:moveTo>
                    <a:pt x="30084" y="0"/>
                  </a:moveTo>
                  <a:lnTo>
                    <a:pt x="2003242" y="0"/>
                  </a:lnTo>
                  <a:cubicBezTo>
                    <a:pt x="2019857" y="0"/>
                    <a:pt x="2033326" y="13469"/>
                    <a:pt x="2033326" y="30084"/>
                  </a:cubicBezTo>
                  <a:lnTo>
                    <a:pt x="2033326" y="1333234"/>
                  </a:lnTo>
                  <a:cubicBezTo>
                    <a:pt x="2033326" y="1349849"/>
                    <a:pt x="2019857" y="1363318"/>
                    <a:pt x="2003242" y="1363318"/>
                  </a:cubicBezTo>
                  <a:lnTo>
                    <a:pt x="30084" y="1363318"/>
                  </a:lnTo>
                  <a:cubicBezTo>
                    <a:pt x="13469" y="1363318"/>
                    <a:pt x="0" y="1349849"/>
                    <a:pt x="0" y="1333234"/>
                  </a:cubicBezTo>
                  <a:lnTo>
                    <a:pt x="0" y="30084"/>
                  </a:lnTo>
                  <a:cubicBezTo>
                    <a:pt x="0" y="13469"/>
                    <a:pt x="13469" y="0"/>
                    <a:pt x="30084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2033326" cy="13537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4175646" y="-3790256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241699" y="2905760"/>
            <a:ext cx="4803245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Поиск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41699" y="6497585"/>
            <a:ext cx="7284017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Перед сканированием можно проверить, что товар, ШК, учетное количество и цена загружены корректно.</a:t>
            </a:r>
          </a:p>
        </p:txBody>
      </p:sp>
      <p:sp>
        <p:nvSpPr>
          <p:cNvPr id="10" name="Freeform 10"/>
          <p:cNvSpPr/>
          <p:nvPr/>
        </p:nvSpPr>
        <p:spPr>
          <a:xfrm>
            <a:off x="8447204" y="7566621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41997" y="2390273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59" y="0"/>
                </a:lnTo>
                <a:lnTo>
                  <a:pt x="603559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11591850" y="2390273"/>
            <a:ext cx="3637668" cy="7373652"/>
            <a:chOff x="0" y="0"/>
            <a:chExt cx="9398000" cy="19050000"/>
          </a:xfrm>
        </p:grpSpPr>
        <p:sp>
          <p:nvSpPr>
            <p:cNvPr id="13" name="Freeform 13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5"/>
              <a:stretch>
                <a:fillRect l="-13921" t="-28582" r="-29081" b="-15791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6"/>
              <a:stretch>
                <a:fillRect l="-42" r="-42"/>
              </a:stretch>
            </a:blipFill>
          </p:spPr>
        </p:sp>
      </p:grpSp>
      <p:sp>
        <p:nvSpPr>
          <p:cNvPr id="15" name="TextBox 15"/>
          <p:cNvSpPr txBox="1"/>
          <p:nvPr/>
        </p:nvSpPr>
        <p:spPr>
          <a:xfrm>
            <a:off x="885348" y="917892"/>
            <a:ext cx="16547456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59"/>
              </a:lnSpc>
            </a:pPr>
            <a:r>
              <a:rPr lang="en-US" sz="4800">
                <a:solidFill>
                  <a:srgbClr val="66E894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Справочник товаров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85348" y="1565592"/>
            <a:ext cx="16230600" cy="377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Справочник нужен для проверки загруженных данных и связи штрихкодов с товарами.​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41699" y="3230880"/>
            <a:ext cx="7284017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Можно найти товар по справочнику и быстро проверить, загружена ли нужная позиция.​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41699" y="4840664"/>
            <a:ext cx="7507285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В карточке видны наименование, ШК, учетное количество, цена и артикул, если эти данные есть в загрузке.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41699" y="4496494"/>
            <a:ext cx="4933736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Данные товара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41699" y="6170989"/>
            <a:ext cx="5760177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Контроль перед работой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175646" y="6498427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000648" y="5916967"/>
            <a:ext cx="10144810" cy="5757180"/>
          </a:xfrm>
          <a:custGeom>
            <a:avLst/>
            <a:gdLst/>
            <a:ahLst/>
            <a:cxnLst/>
            <a:rect l="l" t="t" r="r" b="b"/>
            <a:pathLst>
              <a:path w="10144810" h="5757180">
                <a:moveTo>
                  <a:pt x="0" y="0"/>
                </a:moveTo>
                <a:lnTo>
                  <a:pt x="10144810" y="0"/>
                </a:lnTo>
                <a:lnTo>
                  <a:pt x="10144810" y="5757180"/>
                </a:lnTo>
                <a:lnTo>
                  <a:pt x="0" y="57571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28700" y="2692053"/>
            <a:ext cx="7720284" cy="5176348"/>
            <a:chOff x="0" y="0"/>
            <a:chExt cx="2033326" cy="136331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33326" cy="1363318"/>
            </a:xfrm>
            <a:custGeom>
              <a:avLst/>
              <a:gdLst/>
              <a:ahLst/>
              <a:cxnLst/>
              <a:rect l="l" t="t" r="r" b="b"/>
              <a:pathLst>
                <a:path w="2033326" h="1363318">
                  <a:moveTo>
                    <a:pt x="30084" y="0"/>
                  </a:moveTo>
                  <a:lnTo>
                    <a:pt x="2003242" y="0"/>
                  </a:lnTo>
                  <a:cubicBezTo>
                    <a:pt x="2019857" y="0"/>
                    <a:pt x="2033326" y="13469"/>
                    <a:pt x="2033326" y="30084"/>
                  </a:cubicBezTo>
                  <a:lnTo>
                    <a:pt x="2033326" y="1333234"/>
                  </a:lnTo>
                  <a:cubicBezTo>
                    <a:pt x="2033326" y="1349849"/>
                    <a:pt x="2019857" y="1363318"/>
                    <a:pt x="2003242" y="1363318"/>
                  </a:cubicBezTo>
                  <a:lnTo>
                    <a:pt x="30084" y="1363318"/>
                  </a:lnTo>
                  <a:cubicBezTo>
                    <a:pt x="13469" y="1363318"/>
                    <a:pt x="0" y="1349849"/>
                    <a:pt x="0" y="1333234"/>
                  </a:cubicBezTo>
                  <a:lnTo>
                    <a:pt x="0" y="30084"/>
                  </a:lnTo>
                  <a:cubicBezTo>
                    <a:pt x="0" y="13469"/>
                    <a:pt x="13469" y="0"/>
                    <a:pt x="30084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2033326" cy="13537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4175646" y="-3790256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885348" y="1565592"/>
            <a:ext cx="16230600" cy="73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Место учета важно: результат должен вернуться в правильный магазин и на правильный склад.​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41699" y="2981960"/>
            <a:ext cx="4803245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Список магазинов</a:t>
            </a:r>
          </a:p>
        </p:txBody>
      </p:sp>
      <p:sp>
        <p:nvSpPr>
          <p:cNvPr id="10" name="Freeform 10"/>
          <p:cNvSpPr/>
          <p:nvPr/>
        </p:nvSpPr>
        <p:spPr>
          <a:xfrm>
            <a:off x="8447204" y="7566621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41997" y="2390273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59" y="0"/>
                </a:lnTo>
                <a:lnTo>
                  <a:pt x="603559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11831244" y="2391231"/>
            <a:ext cx="3637668" cy="7373652"/>
            <a:chOff x="0" y="0"/>
            <a:chExt cx="9398000" cy="19050000"/>
          </a:xfrm>
        </p:grpSpPr>
        <p:sp>
          <p:nvSpPr>
            <p:cNvPr id="13" name="Freeform 13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5"/>
              <a:stretch>
                <a:fillRect l="-22212" t="-29628" r="-26747" b="-20759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6"/>
              <a:stretch>
                <a:fillRect l="-42" r="-42"/>
              </a:stretch>
            </a:blipFill>
          </p:spPr>
        </p:sp>
      </p:grpSp>
      <p:sp>
        <p:nvSpPr>
          <p:cNvPr id="15" name="TextBox 15"/>
          <p:cNvSpPr txBox="1"/>
          <p:nvPr/>
        </p:nvSpPr>
        <p:spPr>
          <a:xfrm>
            <a:off x="885348" y="917892"/>
            <a:ext cx="16547456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59"/>
              </a:lnSpc>
            </a:pPr>
            <a:r>
              <a:rPr lang="en-US" sz="4800">
                <a:solidFill>
                  <a:srgbClr val="66E894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Магазины и склады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41699" y="3288030"/>
            <a:ext cx="7284017" cy="73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В приложении видны доступные магазины, загруженные изсправочника.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41699" y="4743450"/>
            <a:ext cx="7507285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Склад выбирается отдельно, чтобы документ сбора ШК был привязан к нужному объекту.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41699" y="4380230"/>
            <a:ext cx="4933736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Список складов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41699" y="6078057"/>
            <a:ext cx="5760177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Замочек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41699" y="6374602"/>
            <a:ext cx="7284017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Закрепление значения снижает риск случайно выбрать другоймагазин или склад.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175646" y="6498427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628446" y="5965218"/>
            <a:ext cx="10144810" cy="5757180"/>
          </a:xfrm>
          <a:custGeom>
            <a:avLst/>
            <a:gdLst/>
            <a:ahLst/>
            <a:cxnLst/>
            <a:rect l="l" t="t" r="r" b="b"/>
            <a:pathLst>
              <a:path w="10144810" h="5757180">
                <a:moveTo>
                  <a:pt x="0" y="0"/>
                </a:moveTo>
                <a:lnTo>
                  <a:pt x="10144809" y="0"/>
                </a:lnTo>
                <a:lnTo>
                  <a:pt x="10144809" y="5757180"/>
                </a:lnTo>
                <a:lnTo>
                  <a:pt x="0" y="57571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28700" y="2791864"/>
            <a:ext cx="7720284" cy="4942773"/>
            <a:chOff x="0" y="0"/>
            <a:chExt cx="2033326" cy="1301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33326" cy="1301800"/>
            </a:xfrm>
            <a:custGeom>
              <a:avLst/>
              <a:gdLst/>
              <a:ahLst/>
              <a:cxnLst/>
              <a:rect l="l" t="t" r="r" b="b"/>
              <a:pathLst>
                <a:path w="2033326" h="1301800">
                  <a:moveTo>
                    <a:pt x="30084" y="0"/>
                  </a:moveTo>
                  <a:lnTo>
                    <a:pt x="2003242" y="0"/>
                  </a:lnTo>
                  <a:cubicBezTo>
                    <a:pt x="2019857" y="0"/>
                    <a:pt x="2033326" y="13469"/>
                    <a:pt x="2033326" y="30084"/>
                  </a:cubicBezTo>
                  <a:lnTo>
                    <a:pt x="2033326" y="1271716"/>
                  </a:lnTo>
                  <a:cubicBezTo>
                    <a:pt x="2033326" y="1288331"/>
                    <a:pt x="2019857" y="1301800"/>
                    <a:pt x="2003242" y="1301800"/>
                  </a:cubicBezTo>
                  <a:lnTo>
                    <a:pt x="30084" y="1301800"/>
                  </a:lnTo>
                  <a:cubicBezTo>
                    <a:pt x="13469" y="1301800"/>
                    <a:pt x="0" y="1288331"/>
                    <a:pt x="0" y="1271716"/>
                  </a:cubicBezTo>
                  <a:lnTo>
                    <a:pt x="0" y="30084"/>
                  </a:lnTo>
                  <a:cubicBezTo>
                    <a:pt x="0" y="13469"/>
                    <a:pt x="13469" y="0"/>
                    <a:pt x="30084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2033326" cy="1292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4175646" y="-3790256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885348" y="1565592"/>
            <a:ext cx="16230600" cy="80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Если товара нет в справочнике, приложение предлагает контролируемые действия вместо остановки работы.​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41699" y="3020060"/>
            <a:ext cx="6869348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Принять неизвестный ШК​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41699" y="6384127"/>
            <a:ext cx="7284017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Администратор может разрешить или запретить неизвестные товары и создание номенклатуры.​</a:t>
            </a:r>
          </a:p>
        </p:txBody>
      </p:sp>
      <p:sp>
        <p:nvSpPr>
          <p:cNvPr id="11" name="Freeform 11"/>
          <p:cNvSpPr/>
          <p:nvPr/>
        </p:nvSpPr>
        <p:spPr>
          <a:xfrm>
            <a:off x="8447204" y="7432857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26920" y="2490084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11561938" y="2234549"/>
            <a:ext cx="3637668" cy="7373652"/>
            <a:chOff x="0" y="0"/>
            <a:chExt cx="9398000" cy="19050000"/>
          </a:xfrm>
        </p:grpSpPr>
        <p:sp>
          <p:nvSpPr>
            <p:cNvPr id="14" name="Freeform 14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5"/>
              <a:stretch>
                <a:fillRect l="-22299" t="-41134" r="-39389" b="-22105"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6"/>
              <a:stretch>
                <a:fillRect l="-42" r="-42"/>
              </a:stretch>
            </a:blipFill>
          </p:spPr>
        </p:sp>
      </p:grpSp>
      <p:sp>
        <p:nvSpPr>
          <p:cNvPr id="16" name="TextBox 16"/>
          <p:cNvSpPr txBox="1"/>
          <p:nvPr/>
        </p:nvSpPr>
        <p:spPr>
          <a:xfrm>
            <a:off x="885348" y="917892"/>
            <a:ext cx="16547456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59"/>
              </a:lnSpc>
            </a:pPr>
            <a:r>
              <a:rPr lang="en-US" sz="4800">
                <a:solidFill>
                  <a:srgbClr val="66E894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Неизвестный штрихкод​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41699" y="3326130"/>
            <a:ext cx="7284017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Товар добавляется в документ как неизвестная строка. Инвентаризация продолжается.​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41699" y="4838700"/>
            <a:ext cx="7507285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Если процесс разрешает, новый товар можно создать прямо из документа с найденным ШК.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41699" y="4542155"/>
            <a:ext cx="4933736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Создать номенклатуру​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41699" y="6078057"/>
            <a:ext cx="8043764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Настраивается безопасностью​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175646" y="6498427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143190" y="5544244"/>
            <a:ext cx="10144810" cy="5757180"/>
          </a:xfrm>
          <a:custGeom>
            <a:avLst/>
            <a:gdLst/>
            <a:ahLst/>
            <a:cxnLst/>
            <a:rect l="l" t="t" r="r" b="b"/>
            <a:pathLst>
              <a:path w="10144810" h="5757180">
                <a:moveTo>
                  <a:pt x="0" y="0"/>
                </a:moveTo>
                <a:lnTo>
                  <a:pt x="10144810" y="0"/>
                </a:lnTo>
                <a:lnTo>
                  <a:pt x="10144810" y="5757179"/>
                </a:lnTo>
                <a:lnTo>
                  <a:pt x="0" y="57571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28700" y="2791864"/>
            <a:ext cx="7720284" cy="4640993"/>
            <a:chOff x="0" y="0"/>
            <a:chExt cx="2033326" cy="12223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33326" cy="1222319"/>
            </a:xfrm>
            <a:custGeom>
              <a:avLst/>
              <a:gdLst/>
              <a:ahLst/>
              <a:cxnLst/>
              <a:rect l="l" t="t" r="r" b="b"/>
              <a:pathLst>
                <a:path w="2033326" h="1222319">
                  <a:moveTo>
                    <a:pt x="30084" y="0"/>
                  </a:moveTo>
                  <a:lnTo>
                    <a:pt x="2003242" y="0"/>
                  </a:lnTo>
                  <a:cubicBezTo>
                    <a:pt x="2019857" y="0"/>
                    <a:pt x="2033326" y="13469"/>
                    <a:pt x="2033326" y="30084"/>
                  </a:cubicBezTo>
                  <a:lnTo>
                    <a:pt x="2033326" y="1192235"/>
                  </a:lnTo>
                  <a:cubicBezTo>
                    <a:pt x="2033326" y="1208850"/>
                    <a:pt x="2019857" y="1222319"/>
                    <a:pt x="2003242" y="1222319"/>
                  </a:cubicBezTo>
                  <a:lnTo>
                    <a:pt x="30084" y="1222319"/>
                  </a:lnTo>
                  <a:cubicBezTo>
                    <a:pt x="13469" y="1222319"/>
                    <a:pt x="0" y="1208850"/>
                    <a:pt x="0" y="1192235"/>
                  </a:cubicBezTo>
                  <a:lnTo>
                    <a:pt x="0" y="30084"/>
                  </a:lnTo>
                  <a:cubicBezTo>
                    <a:pt x="0" y="13469"/>
                    <a:pt x="13469" y="0"/>
                    <a:pt x="30084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2033326" cy="12127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4175646" y="-3790256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241699" y="3020060"/>
            <a:ext cx="6869348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Что заполняется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41699" y="6152574"/>
            <a:ext cx="7284017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Только если процесс клиента разрешает создание номенклатурына устройстве. Иначе действие блокируется.</a:t>
            </a:r>
          </a:p>
        </p:txBody>
      </p:sp>
      <p:sp>
        <p:nvSpPr>
          <p:cNvPr id="10" name="Freeform 10"/>
          <p:cNvSpPr/>
          <p:nvPr/>
        </p:nvSpPr>
        <p:spPr>
          <a:xfrm>
            <a:off x="8447204" y="7131077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26920" y="2490084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10904891" y="2333942"/>
            <a:ext cx="3637668" cy="7373652"/>
            <a:chOff x="0" y="0"/>
            <a:chExt cx="9398000" cy="19050000"/>
          </a:xfrm>
        </p:grpSpPr>
        <p:sp>
          <p:nvSpPr>
            <p:cNvPr id="13" name="Freeform 13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5"/>
              <a:stretch>
                <a:fillRect l="-22955" t="-38607" r="-47997" b="-33984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6"/>
              <a:stretch>
                <a:fillRect l="-42" r="-42"/>
              </a:stretch>
            </a:blipFill>
          </p:spPr>
        </p:sp>
      </p:grpSp>
      <p:sp>
        <p:nvSpPr>
          <p:cNvPr id="15" name="TextBox 15"/>
          <p:cNvSpPr txBox="1"/>
          <p:nvPr/>
        </p:nvSpPr>
        <p:spPr>
          <a:xfrm>
            <a:off x="885348" y="917892"/>
            <a:ext cx="16547456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59"/>
              </a:lnSpc>
            </a:pPr>
            <a:r>
              <a:rPr lang="en-US" sz="4800">
                <a:solidFill>
                  <a:srgbClr val="66E894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Создание новой номенклатуры​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85348" y="1565592"/>
            <a:ext cx="16230600" cy="73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Форма нужна для ситуаций, когда товар найден физически, но отсутствует в загруженном справочнике.​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41699" y="3326130"/>
            <a:ext cx="7284017" cy="73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Артикул, наименование, характеристика, код на весах, цена иколичество.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41699" y="4573329"/>
            <a:ext cx="7507285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Штрихкод подтягивается из неизвестного кода, которыйоператор только что отсканировал.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41699" y="4267259"/>
            <a:ext cx="4933736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Откуда берется ШК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41699" y="5846504"/>
            <a:ext cx="8043764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Когда использовать​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114800" y="6172200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369987" y="4710295"/>
            <a:ext cx="10144810" cy="5757180"/>
          </a:xfrm>
          <a:custGeom>
            <a:avLst/>
            <a:gdLst/>
            <a:ahLst/>
            <a:cxnLst/>
            <a:rect l="l" t="t" r="r" b="b"/>
            <a:pathLst>
              <a:path w="10144810" h="5757180">
                <a:moveTo>
                  <a:pt x="0" y="0"/>
                </a:moveTo>
                <a:lnTo>
                  <a:pt x="10144810" y="0"/>
                </a:lnTo>
                <a:lnTo>
                  <a:pt x="10144810" y="5757180"/>
                </a:lnTo>
                <a:lnTo>
                  <a:pt x="0" y="57571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8774823" y="2814185"/>
            <a:ext cx="8869277" cy="5470008"/>
            <a:chOff x="0" y="0"/>
            <a:chExt cx="2335941" cy="144066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35941" cy="1440661"/>
            </a:xfrm>
            <a:custGeom>
              <a:avLst/>
              <a:gdLst/>
              <a:ahLst/>
              <a:cxnLst/>
              <a:rect l="l" t="t" r="r" b="b"/>
              <a:pathLst>
                <a:path w="2335941" h="1440661">
                  <a:moveTo>
                    <a:pt x="26187" y="0"/>
                  </a:moveTo>
                  <a:lnTo>
                    <a:pt x="2309755" y="0"/>
                  </a:lnTo>
                  <a:cubicBezTo>
                    <a:pt x="2316700" y="0"/>
                    <a:pt x="2323361" y="2759"/>
                    <a:pt x="2328271" y="7670"/>
                  </a:cubicBezTo>
                  <a:cubicBezTo>
                    <a:pt x="2333182" y="12581"/>
                    <a:pt x="2335941" y="19242"/>
                    <a:pt x="2335941" y="26187"/>
                  </a:cubicBezTo>
                  <a:lnTo>
                    <a:pt x="2335941" y="1414474"/>
                  </a:lnTo>
                  <a:cubicBezTo>
                    <a:pt x="2335941" y="1428937"/>
                    <a:pt x="2324217" y="1440661"/>
                    <a:pt x="2309755" y="1440661"/>
                  </a:cubicBezTo>
                  <a:lnTo>
                    <a:pt x="26187" y="1440661"/>
                  </a:lnTo>
                  <a:cubicBezTo>
                    <a:pt x="11724" y="1440661"/>
                    <a:pt x="0" y="1428937"/>
                    <a:pt x="0" y="1414474"/>
                  </a:cubicBezTo>
                  <a:lnTo>
                    <a:pt x="0" y="26187"/>
                  </a:lnTo>
                  <a:cubicBezTo>
                    <a:pt x="0" y="11724"/>
                    <a:pt x="11724" y="0"/>
                    <a:pt x="26187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2335941" cy="14311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7922679" y="8326638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129332" y="-6197089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26920" y="1066800"/>
            <a:ext cx="17561080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59"/>
              </a:lnSpc>
            </a:pPr>
            <a:r>
              <a:rPr lang="en-US" sz="4800">
                <a:solidFill>
                  <a:srgbClr val="66E894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Безопасность и ограничения оператора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26920" y="1731509"/>
            <a:ext cx="15012687" cy="410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Администратор управляет тем, что можно делать в документе и настройках.</a:t>
            </a:r>
          </a:p>
        </p:txBody>
      </p:sp>
      <p:sp>
        <p:nvSpPr>
          <p:cNvPr id="11" name="Freeform 11"/>
          <p:cNvSpPr/>
          <p:nvPr/>
        </p:nvSpPr>
        <p:spPr>
          <a:xfrm>
            <a:off x="17342320" y="2512405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7342320" y="7982413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303015" y="-5896249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894111" y="2317733"/>
            <a:ext cx="3637668" cy="7373652"/>
            <a:chOff x="0" y="0"/>
            <a:chExt cx="9398000" cy="19050000"/>
          </a:xfrm>
        </p:grpSpPr>
        <p:sp>
          <p:nvSpPr>
            <p:cNvPr id="15" name="Freeform 15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6"/>
              <a:stretch>
                <a:fillRect l="-28738" t="-44846" r="-41153" b="-26674"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7"/>
              <a:stretch>
                <a:fillRect l="-42" r="-42"/>
              </a:stretch>
            </a:blipFill>
          </p:spPr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3942111" y="2644758"/>
            <a:ext cx="3637668" cy="7373652"/>
            <a:chOff x="0" y="0"/>
            <a:chExt cx="9398000" cy="19050000"/>
          </a:xfrm>
        </p:grpSpPr>
        <p:sp>
          <p:nvSpPr>
            <p:cNvPr id="18" name="Freeform 18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8"/>
              <a:stretch>
                <a:fillRect l="-10925" t="-24741" r="-19140" b="-6571"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7"/>
              <a:stretch>
                <a:fillRect l="-42" r="-42"/>
              </a:stretch>
            </a:blipFill>
          </p:spPr>
        </p:sp>
      </p:grpSp>
      <p:sp>
        <p:nvSpPr>
          <p:cNvPr id="20" name="TextBox 20"/>
          <p:cNvSpPr txBox="1"/>
          <p:nvPr/>
        </p:nvSpPr>
        <p:spPr>
          <a:xfrm>
            <a:off x="9144000" y="3374706"/>
            <a:ext cx="8420720" cy="73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Настройки могут открываться только по паролю, чтобы оператор не менял конфигурацию.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144000" y="3018935"/>
            <a:ext cx="4803245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Пароль на настройки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144000" y="4711064"/>
            <a:ext cx="7855260" cy="73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Можно скрыть кнопку клавиатуры и заставить работать только сканированием.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144000" y="4364173"/>
            <a:ext cx="4933736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Запрет ручного ввода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144000" y="5574664"/>
            <a:ext cx="6760606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Запрет изменения количества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144000" y="5928359"/>
            <a:ext cx="7607474" cy="73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Количество меняется только сканами, если процесс требует жесткого контроля.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144000" y="6868159"/>
            <a:ext cx="6760606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Скрытие цены и учета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144000" y="7221854"/>
            <a:ext cx="7607474" cy="73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Цена и учетное количество могут быть недоступны оператору.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114800" y="6172200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369987" y="4710295"/>
            <a:ext cx="10144810" cy="5757180"/>
          </a:xfrm>
          <a:custGeom>
            <a:avLst/>
            <a:gdLst/>
            <a:ahLst/>
            <a:cxnLst/>
            <a:rect l="l" t="t" r="r" b="b"/>
            <a:pathLst>
              <a:path w="10144810" h="5757180">
                <a:moveTo>
                  <a:pt x="0" y="0"/>
                </a:moveTo>
                <a:lnTo>
                  <a:pt x="10144810" y="0"/>
                </a:lnTo>
                <a:lnTo>
                  <a:pt x="10144810" y="5757180"/>
                </a:lnTo>
                <a:lnTo>
                  <a:pt x="0" y="57571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8774823" y="2814185"/>
            <a:ext cx="8869277" cy="5512454"/>
            <a:chOff x="0" y="0"/>
            <a:chExt cx="2335941" cy="145184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35941" cy="1451840"/>
            </a:xfrm>
            <a:custGeom>
              <a:avLst/>
              <a:gdLst/>
              <a:ahLst/>
              <a:cxnLst/>
              <a:rect l="l" t="t" r="r" b="b"/>
              <a:pathLst>
                <a:path w="2335941" h="1451840">
                  <a:moveTo>
                    <a:pt x="26187" y="0"/>
                  </a:moveTo>
                  <a:lnTo>
                    <a:pt x="2309755" y="0"/>
                  </a:lnTo>
                  <a:cubicBezTo>
                    <a:pt x="2316700" y="0"/>
                    <a:pt x="2323361" y="2759"/>
                    <a:pt x="2328271" y="7670"/>
                  </a:cubicBezTo>
                  <a:cubicBezTo>
                    <a:pt x="2333182" y="12581"/>
                    <a:pt x="2335941" y="19242"/>
                    <a:pt x="2335941" y="26187"/>
                  </a:cubicBezTo>
                  <a:lnTo>
                    <a:pt x="2335941" y="1425653"/>
                  </a:lnTo>
                  <a:cubicBezTo>
                    <a:pt x="2335941" y="1440115"/>
                    <a:pt x="2324217" y="1451840"/>
                    <a:pt x="2309755" y="1451840"/>
                  </a:cubicBezTo>
                  <a:lnTo>
                    <a:pt x="26187" y="1451840"/>
                  </a:lnTo>
                  <a:cubicBezTo>
                    <a:pt x="11724" y="1451840"/>
                    <a:pt x="0" y="1440115"/>
                    <a:pt x="0" y="1425653"/>
                  </a:cubicBezTo>
                  <a:lnTo>
                    <a:pt x="0" y="26187"/>
                  </a:lnTo>
                  <a:cubicBezTo>
                    <a:pt x="0" y="11724"/>
                    <a:pt x="11724" y="0"/>
                    <a:pt x="26187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2335941" cy="14423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7922679" y="8326638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129332" y="-6197089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26920" y="1066800"/>
            <a:ext cx="17561080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59"/>
              </a:lnSpc>
            </a:pPr>
            <a:r>
              <a:rPr lang="en-US" sz="4800">
                <a:solidFill>
                  <a:srgbClr val="66E894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Выгрузка, автообмен и сверка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26920" y="1731509"/>
            <a:ext cx="15012687" cy="80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После сбора факта результат возвращается в CSV, а документ можно оставить или удалить по правилу процесса.</a:t>
            </a:r>
          </a:p>
        </p:txBody>
      </p:sp>
      <p:sp>
        <p:nvSpPr>
          <p:cNvPr id="11" name="Freeform 11"/>
          <p:cNvSpPr/>
          <p:nvPr/>
        </p:nvSpPr>
        <p:spPr>
          <a:xfrm>
            <a:off x="17342320" y="2512405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7342320" y="7982413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303015" y="-5896249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1028700" y="2617614"/>
            <a:ext cx="3637668" cy="7373652"/>
            <a:chOff x="0" y="0"/>
            <a:chExt cx="9398000" cy="19050000"/>
          </a:xfrm>
        </p:grpSpPr>
        <p:sp>
          <p:nvSpPr>
            <p:cNvPr id="15" name="Freeform 15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6"/>
              <a:stretch>
                <a:fillRect l="-34760" t="-33980" r="-25028" b="-36123"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7"/>
              <a:stretch>
                <a:fillRect l="-42" r="-42"/>
              </a:stretch>
            </a:blipFill>
          </p:spPr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4285011" y="2960033"/>
            <a:ext cx="3471482" cy="7036789"/>
            <a:chOff x="0" y="0"/>
            <a:chExt cx="9398000" cy="19050000"/>
          </a:xfrm>
        </p:grpSpPr>
        <p:sp>
          <p:nvSpPr>
            <p:cNvPr id="18" name="Freeform 18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8"/>
              <a:stretch>
                <a:fillRect l="-17151" t="-23807" r="-21668" b="-23973"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7"/>
              <a:stretch>
                <a:fillRect l="-42" r="-42"/>
              </a:stretch>
            </a:blipFill>
          </p:spPr>
        </p:sp>
      </p:grpSp>
      <p:sp>
        <p:nvSpPr>
          <p:cNvPr id="20" name="TextBox 20"/>
          <p:cNvSpPr txBox="1"/>
          <p:nvPr/>
        </p:nvSpPr>
        <p:spPr>
          <a:xfrm>
            <a:off x="9144000" y="3357244"/>
            <a:ext cx="8420720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Документ остается в списке после передачи результата. Удобно для проверки или повторной выгрузки.​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144000" y="3018935"/>
            <a:ext cx="4803245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Выгрузка без удаления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144000" y="4917439"/>
            <a:ext cx="8801880" cy="73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После успешной выгрузки документ удаляется с устройства, список остается чистым.​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144000" y="4592319"/>
            <a:ext cx="4933736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Выгрузка с удалением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144000" y="5733414"/>
            <a:ext cx="6760606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Автообмен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144000" y="6069646"/>
            <a:ext cx="8542657" cy="73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Можно включить автоматическую выгрузкудокумента, если процесс это допускает.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144000" y="6953884"/>
            <a:ext cx="6760606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Сортировки и сверка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144000" y="7307579"/>
            <a:ext cx="8542657" cy="73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Сортировка по цене, количеству, названию и режим сверки помогают увидеть расхождения.​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114800" y="6172200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369987" y="4710295"/>
            <a:ext cx="10144810" cy="5757180"/>
          </a:xfrm>
          <a:custGeom>
            <a:avLst/>
            <a:gdLst/>
            <a:ahLst/>
            <a:cxnLst/>
            <a:rect l="l" t="t" r="r" b="b"/>
            <a:pathLst>
              <a:path w="10144810" h="5757180">
                <a:moveTo>
                  <a:pt x="0" y="0"/>
                </a:moveTo>
                <a:lnTo>
                  <a:pt x="10144810" y="0"/>
                </a:lnTo>
                <a:lnTo>
                  <a:pt x="10144810" y="5757180"/>
                </a:lnTo>
                <a:lnTo>
                  <a:pt x="0" y="57571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8774823" y="2814185"/>
            <a:ext cx="8869277" cy="5168228"/>
            <a:chOff x="0" y="0"/>
            <a:chExt cx="2335941" cy="136118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35941" cy="1361180"/>
            </a:xfrm>
            <a:custGeom>
              <a:avLst/>
              <a:gdLst/>
              <a:ahLst/>
              <a:cxnLst/>
              <a:rect l="l" t="t" r="r" b="b"/>
              <a:pathLst>
                <a:path w="2335941" h="1361180">
                  <a:moveTo>
                    <a:pt x="26187" y="0"/>
                  </a:moveTo>
                  <a:lnTo>
                    <a:pt x="2309755" y="0"/>
                  </a:lnTo>
                  <a:cubicBezTo>
                    <a:pt x="2316700" y="0"/>
                    <a:pt x="2323361" y="2759"/>
                    <a:pt x="2328271" y="7670"/>
                  </a:cubicBezTo>
                  <a:cubicBezTo>
                    <a:pt x="2333182" y="12581"/>
                    <a:pt x="2335941" y="19242"/>
                    <a:pt x="2335941" y="26187"/>
                  </a:cubicBezTo>
                  <a:lnTo>
                    <a:pt x="2335941" y="1334993"/>
                  </a:lnTo>
                  <a:cubicBezTo>
                    <a:pt x="2335941" y="1349455"/>
                    <a:pt x="2324217" y="1361180"/>
                    <a:pt x="2309755" y="1361180"/>
                  </a:cubicBezTo>
                  <a:lnTo>
                    <a:pt x="26187" y="1361180"/>
                  </a:lnTo>
                  <a:cubicBezTo>
                    <a:pt x="11724" y="1361180"/>
                    <a:pt x="0" y="1349455"/>
                    <a:pt x="0" y="1334993"/>
                  </a:cubicBezTo>
                  <a:lnTo>
                    <a:pt x="0" y="26187"/>
                  </a:lnTo>
                  <a:cubicBezTo>
                    <a:pt x="0" y="11724"/>
                    <a:pt x="11724" y="0"/>
                    <a:pt x="26187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2335941" cy="1351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7922679" y="8326638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129332" y="-6197089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26920" y="867909"/>
            <a:ext cx="17561080" cy="67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65"/>
              </a:lnSpc>
            </a:pPr>
            <a:r>
              <a:rPr lang="en-US" sz="4700">
                <a:solidFill>
                  <a:srgbClr val="66E894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Сверка расхождений без лишнего поиска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26920" y="1531981"/>
            <a:ext cx="15012687" cy="80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В документе есть удобная сортировка и режим сверки: можно быстро показать только товары, где фактическое количество отличается от учетного.</a:t>
            </a:r>
          </a:p>
        </p:txBody>
      </p:sp>
      <p:sp>
        <p:nvSpPr>
          <p:cNvPr id="11" name="Freeform 11"/>
          <p:cNvSpPr/>
          <p:nvPr/>
        </p:nvSpPr>
        <p:spPr>
          <a:xfrm>
            <a:off x="17342320" y="2512405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7342320" y="7694295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303015" y="-5896249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1205481" y="2557919"/>
            <a:ext cx="3471482" cy="7036789"/>
            <a:chOff x="0" y="0"/>
            <a:chExt cx="9398000" cy="19050000"/>
          </a:xfrm>
        </p:grpSpPr>
        <p:sp>
          <p:nvSpPr>
            <p:cNvPr id="15" name="Freeform 15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6"/>
              <a:stretch>
                <a:fillRect l="-22679" t="-44581" r="-36254" b="-24612"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7"/>
              <a:stretch>
                <a:fillRect l="-42" r="-42"/>
              </a:stretch>
            </a:blipFill>
          </p:spPr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4451196" y="2814185"/>
            <a:ext cx="3471482" cy="7036789"/>
            <a:chOff x="0" y="0"/>
            <a:chExt cx="9398000" cy="19050000"/>
          </a:xfrm>
        </p:grpSpPr>
        <p:sp>
          <p:nvSpPr>
            <p:cNvPr id="18" name="Freeform 18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8"/>
              <a:stretch>
                <a:fillRect l="-22679" t="-39256" r="-30053" b="-23335"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7"/>
              <a:stretch>
                <a:fillRect l="-42" r="-42"/>
              </a:stretch>
            </a:blipFill>
          </p:spPr>
        </p:sp>
      </p:grpSp>
      <p:sp>
        <p:nvSpPr>
          <p:cNvPr id="20" name="TextBox 20"/>
          <p:cNvSpPr txBox="1"/>
          <p:nvPr/>
        </p:nvSpPr>
        <p:spPr>
          <a:xfrm>
            <a:off x="9144000" y="3357244"/>
            <a:ext cx="8420720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Режим сверки показывает позиции, где факт не совпадает с учетом. Не нужно просматривать весь документ строка за строкой.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144000" y="3018935"/>
            <a:ext cx="4803245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Только расхождения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144000" y="4993639"/>
            <a:ext cx="8801880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Руководитель или оператор сразу видит проблемные позиции и может проверить их до возврата результата в 1С.​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144000" y="4668519"/>
            <a:ext cx="7456556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Быстрая проверка перед выгрузкой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144000" y="6286500"/>
            <a:ext cx="6760606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Сортировки под задачу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144000" y="6611620"/>
            <a:ext cx="8542657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Документ можно отсортировать по названию, цене, количеству или отсканированным строкам — удобно для контроля больших списков.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114800" y="6172200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369987" y="4710295"/>
            <a:ext cx="10144810" cy="5757180"/>
          </a:xfrm>
          <a:custGeom>
            <a:avLst/>
            <a:gdLst/>
            <a:ahLst/>
            <a:cxnLst/>
            <a:rect l="l" t="t" r="r" b="b"/>
            <a:pathLst>
              <a:path w="10144810" h="5757180">
                <a:moveTo>
                  <a:pt x="0" y="0"/>
                </a:moveTo>
                <a:lnTo>
                  <a:pt x="10144810" y="0"/>
                </a:lnTo>
                <a:lnTo>
                  <a:pt x="10144810" y="5757180"/>
                </a:lnTo>
                <a:lnTo>
                  <a:pt x="0" y="57571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7347638" y="3320715"/>
            <a:ext cx="10065442" cy="5937585"/>
            <a:chOff x="0" y="0"/>
            <a:chExt cx="2650981" cy="156380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50981" cy="1563808"/>
            </a:xfrm>
            <a:custGeom>
              <a:avLst/>
              <a:gdLst/>
              <a:ahLst/>
              <a:cxnLst/>
              <a:rect l="l" t="t" r="r" b="b"/>
              <a:pathLst>
                <a:path w="2650981" h="1563808">
                  <a:moveTo>
                    <a:pt x="23075" y="0"/>
                  </a:moveTo>
                  <a:lnTo>
                    <a:pt x="2627906" y="0"/>
                  </a:lnTo>
                  <a:cubicBezTo>
                    <a:pt x="2634026" y="0"/>
                    <a:pt x="2639895" y="2431"/>
                    <a:pt x="2644222" y="6758"/>
                  </a:cubicBezTo>
                  <a:cubicBezTo>
                    <a:pt x="2648550" y="11086"/>
                    <a:pt x="2650981" y="16955"/>
                    <a:pt x="2650981" y="23075"/>
                  </a:cubicBezTo>
                  <a:lnTo>
                    <a:pt x="2650981" y="1540734"/>
                  </a:lnTo>
                  <a:cubicBezTo>
                    <a:pt x="2650981" y="1553477"/>
                    <a:pt x="2640650" y="1563808"/>
                    <a:pt x="2627906" y="1563808"/>
                  </a:cubicBezTo>
                  <a:lnTo>
                    <a:pt x="23075" y="1563808"/>
                  </a:lnTo>
                  <a:cubicBezTo>
                    <a:pt x="16955" y="1563808"/>
                    <a:pt x="11086" y="1561377"/>
                    <a:pt x="6758" y="1557050"/>
                  </a:cubicBezTo>
                  <a:cubicBezTo>
                    <a:pt x="2431" y="1552723"/>
                    <a:pt x="0" y="1546853"/>
                    <a:pt x="0" y="1540734"/>
                  </a:cubicBezTo>
                  <a:lnTo>
                    <a:pt x="0" y="23075"/>
                  </a:lnTo>
                  <a:cubicBezTo>
                    <a:pt x="0" y="16955"/>
                    <a:pt x="2431" y="11086"/>
                    <a:pt x="6758" y="6758"/>
                  </a:cubicBezTo>
                  <a:cubicBezTo>
                    <a:pt x="11086" y="2431"/>
                    <a:pt x="16955" y="0"/>
                    <a:pt x="23075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2650981" cy="15542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7048010" y="8956520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129332" y="-6197089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26920" y="867909"/>
            <a:ext cx="17690895" cy="1235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65"/>
              </a:lnSpc>
            </a:pPr>
            <a:r>
              <a:rPr lang="en-US" sz="4700">
                <a:solidFill>
                  <a:srgbClr val="66E894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Проверено с рабочими </a:t>
            </a:r>
          </a:p>
          <a:p>
            <a:pPr algn="l">
              <a:lnSpc>
                <a:spcPts val="4465"/>
              </a:lnSpc>
            </a:pPr>
            <a:r>
              <a:rPr lang="en-US" sz="4700">
                <a:solidFill>
                  <a:srgbClr val="66E894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конфигурациями 1С​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18115" y="2026784"/>
            <a:ext cx="15012687" cy="1191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Приложение уже проверяли в связке с разными конфигурациями 1С. Это снижает риск внедрения и показывает, что обмен подходит не только под один сценарий.​</a:t>
            </a:r>
          </a:p>
        </p:txBody>
      </p:sp>
      <p:sp>
        <p:nvSpPr>
          <p:cNvPr id="11" name="Freeform 11"/>
          <p:cNvSpPr/>
          <p:nvPr/>
        </p:nvSpPr>
        <p:spPr>
          <a:xfrm>
            <a:off x="17111300" y="3018935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7111300" y="8200826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303015" y="-5896249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1406972" y="3493907"/>
            <a:ext cx="3153816" cy="6392871"/>
            <a:chOff x="0" y="0"/>
            <a:chExt cx="9398000" cy="19050000"/>
          </a:xfrm>
        </p:grpSpPr>
        <p:sp>
          <p:nvSpPr>
            <p:cNvPr id="15" name="Freeform 15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6"/>
              <a:stretch>
                <a:fillRect l="-11347" t="-43890" r="-37410" b="-14469"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7"/>
              <a:stretch>
                <a:fillRect l="-42" r="-42"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7467334" y="9277350"/>
            <a:ext cx="10280153" cy="544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025"/>
              </a:lnSpc>
              <a:spcBef>
                <a:spcPct val="0"/>
              </a:spcBef>
            </a:pPr>
            <a:r>
              <a:rPr lang="en-US" sz="1446" b="1">
                <a:solidFill>
                  <a:srgbClr val="F9F9F9"/>
                </a:solidFill>
                <a:latin typeface="CY Grotesk STD Grand Bold"/>
                <a:ea typeface="CY Grotesk STD Grand Bold"/>
                <a:cs typeface="CY Grotesk STD Grand Bold"/>
                <a:sym typeface="CY Grotesk STD Grand Bold"/>
              </a:rPr>
              <a:t>Решение уже проверяли на типовых учетных конфигурациях, а обмен через CSV делает интеграцию понятной и предсказуемой.</a:t>
            </a:r>
          </a:p>
        </p:txBody>
      </p: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3808469" y="3545734"/>
            <a:ext cx="3153816" cy="6392871"/>
            <a:chOff x="0" y="0"/>
            <a:chExt cx="9398000" cy="19050000"/>
          </a:xfrm>
        </p:grpSpPr>
        <p:sp>
          <p:nvSpPr>
            <p:cNvPr id="19" name="Freeform 19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8"/>
              <a:stretch>
                <a:fillRect l="-11347" t="-36207" r="-28873" b="-13064"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7"/>
              <a:stretch>
                <a:fillRect l="-42" r="-42"/>
              </a:stretch>
            </a:blipFill>
          </p:spPr>
        </p:sp>
      </p:grpSp>
      <p:sp>
        <p:nvSpPr>
          <p:cNvPr id="21" name="TextBox 21"/>
          <p:cNvSpPr txBox="1"/>
          <p:nvPr/>
        </p:nvSpPr>
        <p:spPr>
          <a:xfrm>
            <a:off x="7651570" y="3756480"/>
            <a:ext cx="2755875" cy="2492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Сценарии магазина:</a:t>
            </a:r>
          </a:p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товары, остатки,</a:t>
            </a:r>
          </a:p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документы сбора и возврат факта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005822" y="3450410"/>
            <a:ext cx="4803245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1С:Розница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467334" y="6742169"/>
            <a:ext cx="3172111" cy="629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1С:Управление торговлей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467334" y="7314939"/>
            <a:ext cx="3353331" cy="1787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Торговый контур:</a:t>
            </a:r>
          </a:p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номенклатура, склады,</a:t>
            </a:r>
          </a:p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документы и обмен</a:t>
            </a:r>
          </a:p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результатом.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715714" y="3494068"/>
            <a:ext cx="4803245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1С:Аптека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3796294" y="3778433"/>
            <a:ext cx="3315006" cy="1787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Работа с товарным справочником и инвентаризацией аптечного ассортимента.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639446" y="4872810"/>
            <a:ext cx="4803245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1С:Бухгалтерия​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490813" y="5140780"/>
            <a:ext cx="3315006" cy="1064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 dirty="0" err="1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Подходит</a:t>
            </a:r>
            <a:r>
              <a:rPr lang="en-US" sz="1999" dirty="0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 </a:t>
            </a:r>
            <a:r>
              <a:rPr lang="en-US" sz="1999" dirty="0" err="1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для</a:t>
            </a:r>
            <a:r>
              <a:rPr lang="en-US" sz="1999" dirty="0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 </a:t>
            </a:r>
            <a:r>
              <a:rPr lang="en-US" sz="1999" dirty="0" err="1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учета</a:t>
            </a:r>
            <a:r>
              <a:rPr lang="ru-RU" sz="1999" dirty="0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 </a:t>
            </a:r>
            <a:r>
              <a:rPr lang="en-US" sz="1999" dirty="0" err="1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товаров</a:t>
            </a:r>
            <a:r>
              <a:rPr lang="en-US" sz="1999" dirty="0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 и ОС.​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400028" y="6956608"/>
            <a:ext cx="4803245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1С:УНФ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3291840" y="7314939"/>
            <a:ext cx="3967460" cy="143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Сценарии малого и среднего бизнеса: торговля, склад и учетные документы.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07505" y="2755477"/>
            <a:ext cx="6394521" cy="800336"/>
            <a:chOff x="0" y="0"/>
            <a:chExt cx="1684154" cy="2107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84154" cy="210788"/>
            </a:xfrm>
            <a:custGeom>
              <a:avLst/>
              <a:gdLst/>
              <a:ahLst/>
              <a:cxnLst/>
              <a:rect l="l" t="t" r="r" b="b"/>
              <a:pathLst>
                <a:path w="1684154" h="210788">
                  <a:moveTo>
                    <a:pt x="105394" y="0"/>
                  </a:moveTo>
                  <a:lnTo>
                    <a:pt x="1578760" y="0"/>
                  </a:lnTo>
                  <a:cubicBezTo>
                    <a:pt x="1636967" y="0"/>
                    <a:pt x="1684154" y="47187"/>
                    <a:pt x="1684154" y="105394"/>
                  </a:cubicBezTo>
                  <a:lnTo>
                    <a:pt x="1684154" y="105394"/>
                  </a:lnTo>
                  <a:cubicBezTo>
                    <a:pt x="1684154" y="163602"/>
                    <a:pt x="1636967" y="210788"/>
                    <a:pt x="1578760" y="210788"/>
                  </a:cubicBezTo>
                  <a:lnTo>
                    <a:pt x="105394" y="210788"/>
                  </a:lnTo>
                  <a:cubicBezTo>
                    <a:pt x="47187" y="210788"/>
                    <a:pt x="0" y="163602"/>
                    <a:pt x="0" y="105394"/>
                  </a:cubicBezTo>
                  <a:lnTo>
                    <a:pt x="0" y="105394"/>
                  </a:lnTo>
                  <a:cubicBezTo>
                    <a:pt x="0" y="47187"/>
                    <a:pt x="47187" y="0"/>
                    <a:pt x="105394" y="0"/>
                  </a:cubicBezTo>
                  <a:close/>
                </a:path>
              </a:pathLst>
            </a:custGeom>
            <a:solidFill>
              <a:srgbClr val="66E894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9525"/>
              <a:ext cx="1684154" cy="2012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1462849">
            <a:off x="2919330" y="2735996"/>
            <a:ext cx="11684235" cy="6981330"/>
          </a:xfrm>
          <a:custGeom>
            <a:avLst/>
            <a:gdLst/>
            <a:ahLst/>
            <a:cxnLst/>
            <a:rect l="l" t="t" r="r" b="b"/>
            <a:pathLst>
              <a:path w="11684235" h="6981330">
                <a:moveTo>
                  <a:pt x="0" y="0"/>
                </a:moveTo>
                <a:lnTo>
                  <a:pt x="11684236" y="0"/>
                </a:lnTo>
                <a:lnTo>
                  <a:pt x="11684236" y="6981330"/>
                </a:lnTo>
                <a:lnTo>
                  <a:pt x="0" y="69813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646148" y="736272"/>
            <a:ext cx="15321528" cy="903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66"/>
              </a:lnSpc>
            </a:pPr>
            <a:r>
              <a:rPr lang="en-US" sz="4833">
                <a:solidFill>
                  <a:srgbClr val="66E894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Какую задачу решает приложение​?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646148" y="3350789"/>
            <a:ext cx="8264888" cy="1679729"/>
            <a:chOff x="0" y="0"/>
            <a:chExt cx="2176761" cy="4423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76761" cy="442398"/>
            </a:xfrm>
            <a:custGeom>
              <a:avLst/>
              <a:gdLst/>
              <a:ahLst/>
              <a:cxnLst/>
              <a:rect l="l" t="t" r="r" b="b"/>
              <a:pathLst>
                <a:path w="2176761" h="442398">
                  <a:moveTo>
                    <a:pt x="93672" y="0"/>
                  </a:moveTo>
                  <a:lnTo>
                    <a:pt x="2083088" y="0"/>
                  </a:lnTo>
                  <a:cubicBezTo>
                    <a:pt x="2107932" y="0"/>
                    <a:pt x="2131757" y="9869"/>
                    <a:pt x="2149325" y="27436"/>
                  </a:cubicBezTo>
                  <a:cubicBezTo>
                    <a:pt x="2166892" y="45003"/>
                    <a:pt x="2176761" y="68829"/>
                    <a:pt x="2176761" y="93672"/>
                  </a:cubicBezTo>
                  <a:lnTo>
                    <a:pt x="2176761" y="348725"/>
                  </a:lnTo>
                  <a:cubicBezTo>
                    <a:pt x="2176761" y="373569"/>
                    <a:pt x="2166892" y="397395"/>
                    <a:pt x="2149325" y="414962"/>
                  </a:cubicBezTo>
                  <a:cubicBezTo>
                    <a:pt x="2131757" y="432529"/>
                    <a:pt x="2107932" y="442398"/>
                    <a:pt x="2083088" y="442398"/>
                  </a:cubicBezTo>
                  <a:lnTo>
                    <a:pt x="93672" y="442398"/>
                  </a:lnTo>
                  <a:cubicBezTo>
                    <a:pt x="68829" y="442398"/>
                    <a:pt x="45003" y="432529"/>
                    <a:pt x="27436" y="414962"/>
                  </a:cubicBezTo>
                  <a:cubicBezTo>
                    <a:pt x="9869" y="397395"/>
                    <a:pt x="0" y="373569"/>
                    <a:pt x="0" y="348725"/>
                  </a:cubicBezTo>
                  <a:lnTo>
                    <a:pt x="0" y="93672"/>
                  </a:lnTo>
                  <a:cubicBezTo>
                    <a:pt x="0" y="68829"/>
                    <a:pt x="9869" y="45003"/>
                    <a:pt x="27436" y="27436"/>
                  </a:cubicBezTo>
                  <a:cubicBezTo>
                    <a:pt x="45003" y="9869"/>
                    <a:pt x="68829" y="0"/>
                    <a:pt x="93672" y="0"/>
                  </a:cubicBezTo>
                  <a:close/>
                </a:path>
              </a:pathLst>
            </a:custGeom>
            <a:solidFill>
              <a:srgbClr val="1D4A6C"/>
            </a:solidFill>
            <a:ln cap="rnd">
              <a:noFill/>
              <a:prstDash val="solid"/>
              <a:round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9525"/>
              <a:ext cx="2176761" cy="4328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46148" y="1758844"/>
            <a:ext cx="11317938" cy="80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Главная ценность — убрать ручной пересчет на бумаге и вернуть результат в учетную систему впонятном формате.​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197480" y="2817507"/>
            <a:ext cx="4814571" cy="561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Для руководителя​</a:t>
            </a:r>
          </a:p>
        </p:txBody>
      </p:sp>
      <p:sp>
        <p:nvSpPr>
          <p:cNvPr id="12" name="Freeform 12"/>
          <p:cNvSpPr/>
          <p:nvPr/>
        </p:nvSpPr>
        <p:spPr>
          <a:xfrm>
            <a:off x="646148" y="4727947"/>
            <a:ext cx="605144" cy="605144"/>
          </a:xfrm>
          <a:custGeom>
            <a:avLst/>
            <a:gdLst/>
            <a:ahLst/>
            <a:cxnLst/>
            <a:rect l="l" t="t" r="r" b="b"/>
            <a:pathLst>
              <a:path w="605144" h="605144">
                <a:moveTo>
                  <a:pt x="0" y="0"/>
                </a:moveTo>
                <a:lnTo>
                  <a:pt x="605144" y="0"/>
                </a:lnTo>
                <a:lnTo>
                  <a:pt x="605144" y="605144"/>
                </a:lnTo>
                <a:lnTo>
                  <a:pt x="0" y="6051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932447" y="3524174"/>
            <a:ext cx="7692290" cy="1200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2"/>
              </a:lnSpc>
              <a:spcBef>
                <a:spcPct val="0"/>
              </a:spcBef>
            </a:pPr>
            <a:r>
              <a:rPr lang="en-US" sz="2230">
                <a:solidFill>
                  <a:srgbClr val="FFFFFF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Быстрее сбор факта, меньше ошибок, контроль действий оператора и понятная сверка расхождений.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0033148" y="2755477"/>
            <a:ext cx="6394521" cy="800336"/>
            <a:chOff x="0" y="0"/>
            <a:chExt cx="1684154" cy="21078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684154" cy="210788"/>
            </a:xfrm>
            <a:custGeom>
              <a:avLst/>
              <a:gdLst/>
              <a:ahLst/>
              <a:cxnLst/>
              <a:rect l="l" t="t" r="r" b="b"/>
              <a:pathLst>
                <a:path w="1684154" h="210788">
                  <a:moveTo>
                    <a:pt x="105394" y="0"/>
                  </a:moveTo>
                  <a:lnTo>
                    <a:pt x="1578760" y="0"/>
                  </a:lnTo>
                  <a:cubicBezTo>
                    <a:pt x="1636967" y="0"/>
                    <a:pt x="1684154" y="47187"/>
                    <a:pt x="1684154" y="105394"/>
                  </a:cubicBezTo>
                  <a:lnTo>
                    <a:pt x="1684154" y="105394"/>
                  </a:lnTo>
                  <a:cubicBezTo>
                    <a:pt x="1684154" y="163602"/>
                    <a:pt x="1636967" y="210788"/>
                    <a:pt x="1578760" y="210788"/>
                  </a:cubicBezTo>
                  <a:lnTo>
                    <a:pt x="105394" y="210788"/>
                  </a:lnTo>
                  <a:cubicBezTo>
                    <a:pt x="47187" y="210788"/>
                    <a:pt x="0" y="163602"/>
                    <a:pt x="0" y="105394"/>
                  </a:cubicBezTo>
                  <a:lnTo>
                    <a:pt x="0" y="105394"/>
                  </a:lnTo>
                  <a:cubicBezTo>
                    <a:pt x="0" y="47187"/>
                    <a:pt x="47187" y="0"/>
                    <a:pt x="105394" y="0"/>
                  </a:cubicBezTo>
                  <a:close/>
                </a:path>
              </a:pathLst>
            </a:custGeom>
            <a:solidFill>
              <a:srgbClr val="66E894"/>
            </a:solidFill>
            <a:ln cap="rnd">
              <a:noFill/>
              <a:prstDash val="solid"/>
              <a:round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9525"/>
              <a:ext cx="1684154" cy="2012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271791" y="3350789"/>
            <a:ext cx="8264888" cy="1679729"/>
            <a:chOff x="0" y="0"/>
            <a:chExt cx="2176761" cy="44239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176761" cy="442398"/>
            </a:xfrm>
            <a:custGeom>
              <a:avLst/>
              <a:gdLst/>
              <a:ahLst/>
              <a:cxnLst/>
              <a:rect l="l" t="t" r="r" b="b"/>
              <a:pathLst>
                <a:path w="2176761" h="442398">
                  <a:moveTo>
                    <a:pt x="93672" y="0"/>
                  </a:moveTo>
                  <a:lnTo>
                    <a:pt x="2083088" y="0"/>
                  </a:lnTo>
                  <a:cubicBezTo>
                    <a:pt x="2107932" y="0"/>
                    <a:pt x="2131757" y="9869"/>
                    <a:pt x="2149325" y="27436"/>
                  </a:cubicBezTo>
                  <a:cubicBezTo>
                    <a:pt x="2166892" y="45003"/>
                    <a:pt x="2176761" y="68829"/>
                    <a:pt x="2176761" y="93672"/>
                  </a:cubicBezTo>
                  <a:lnTo>
                    <a:pt x="2176761" y="348725"/>
                  </a:lnTo>
                  <a:cubicBezTo>
                    <a:pt x="2176761" y="373569"/>
                    <a:pt x="2166892" y="397395"/>
                    <a:pt x="2149325" y="414962"/>
                  </a:cubicBezTo>
                  <a:cubicBezTo>
                    <a:pt x="2131757" y="432529"/>
                    <a:pt x="2107932" y="442398"/>
                    <a:pt x="2083088" y="442398"/>
                  </a:cubicBezTo>
                  <a:lnTo>
                    <a:pt x="93672" y="442398"/>
                  </a:lnTo>
                  <a:cubicBezTo>
                    <a:pt x="68829" y="442398"/>
                    <a:pt x="45003" y="432529"/>
                    <a:pt x="27436" y="414962"/>
                  </a:cubicBezTo>
                  <a:cubicBezTo>
                    <a:pt x="9869" y="397395"/>
                    <a:pt x="0" y="373569"/>
                    <a:pt x="0" y="348725"/>
                  </a:cubicBezTo>
                  <a:lnTo>
                    <a:pt x="0" y="93672"/>
                  </a:lnTo>
                  <a:cubicBezTo>
                    <a:pt x="0" y="68829"/>
                    <a:pt x="9869" y="45003"/>
                    <a:pt x="27436" y="27436"/>
                  </a:cubicBezTo>
                  <a:cubicBezTo>
                    <a:pt x="45003" y="9869"/>
                    <a:pt x="68829" y="0"/>
                    <a:pt x="93672" y="0"/>
                  </a:cubicBezTo>
                  <a:close/>
                </a:path>
              </a:pathLst>
            </a:custGeom>
            <a:solidFill>
              <a:srgbClr val="1D4A6C"/>
            </a:solidFill>
            <a:ln cap="rnd">
              <a:noFill/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9525"/>
              <a:ext cx="2176761" cy="4328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823123" y="2788813"/>
            <a:ext cx="4814571" cy="561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Для оператора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271791" y="3541837"/>
            <a:ext cx="8475234" cy="1200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2"/>
              </a:lnSpc>
            </a:pPr>
            <a:r>
              <a:rPr lang="en-US" sz="2230">
                <a:solidFill>
                  <a:srgbClr val="FFFFFF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Один рабочий экран: сканирование, количество, список строк, переход </a:t>
            </a:r>
          </a:p>
          <a:p>
            <a:pPr algn="ctr">
              <a:lnSpc>
                <a:spcPts val="3122"/>
              </a:lnSpc>
              <a:spcBef>
                <a:spcPct val="0"/>
              </a:spcBef>
            </a:pPr>
            <a:r>
              <a:rPr lang="en-US" sz="2230">
                <a:solidFill>
                  <a:srgbClr val="FFFFFF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Далее и понятная логика действий.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407505" y="5853699"/>
            <a:ext cx="6394521" cy="800336"/>
            <a:chOff x="0" y="0"/>
            <a:chExt cx="1684154" cy="21078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684154" cy="210788"/>
            </a:xfrm>
            <a:custGeom>
              <a:avLst/>
              <a:gdLst/>
              <a:ahLst/>
              <a:cxnLst/>
              <a:rect l="l" t="t" r="r" b="b"/>
              <a:pathLst>
                <a:path w="1684154" h="210788">
                  <a:moveTo>
                    <a:pt x="105394" y="0"/>
                  </a:moveTo>
                  <a:lnTo>
                    <a:pt x="1578760" y="0"/>
                  </a:lnTo>
                  <a:cubicBezTo>
                    <a:pt x="1636967" y="0"/>
                    <a:pt x="1684154" y="47187"/>
                    <a:pt x="1684154" y="105394"/>
                  </a:cubicBezTo>
                  <a:lnTo>
                    <a:pt x="1684154" y="105394"/>
                  </a:lnTo>
                  <a:cubicBezTo>
                    <a:pt x="1684154" y="163602"/>
                    <a:pt x="1636967" y="210788"/>
                    <a:pt x="1578760" y="210788"/>
                  </a:cubicBezTo>
                  <a:lnTo>
                    <a:pt x="105394" y="210788"/>
                  </a:lnTo>
                  <a:cubicBezTo>
                    <a:pt x="47187" y="210788"/>
                    <a:pt x="0" y="163602"/>
                    <a:pt x="0" y="105394"/>
                  </a:cubicBezTo>
                  <a:lnTo>
                    <a:pt x="0" y="105394"/>
                  </a:lnTo>
                  <a:cubicBezTo>
                    <a:pt x="0" y="47187"/>
                    <a:pt x="47187" y="0"/>
                    <a:pt x="105394" y="0"/>
                  </a:cubicBezTo>
                  <a:close/>
                </a:path>
              </a:pathLst>
            </a:custGeom>
            <a:solidFill>
              <a:srgbClr val="66E894"/>
            </a:solidFill>
            <a:ln cap="rnd">
              <a:noFill/>
              <a:prstDash val="solid"/>
              <a:round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9525"/>
              <a:ext cx="1684154" cy="2012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646148" y="6449012"/>
            <a:ext cx="8264888" cy="1874105"/>
            <a:chOff x="0" y="0"/>
            <a:chExt cx="2176761" cy="493591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176761" cy="493591"/>
            </a:xfrm>
            <a:custGeom>
              <a:avLst/>
              <a:gdLst/>
              <a:ahLst/>
              <a:cxnLst/>
              <a:rect l="l" t="t" r="r" b="b"/>
              <a:pathLst>
                <a:path w="2176761" h="493591">
                  <a:moveTo>
                    <a:pt x="93672" y="0"/>
                  </a:moveTo>
                  <a:lnTo>
                    <a:pt x="2083088" y="0"/>
                  </a:lnTo>
                  <a:cubicBezTo>
                    <a:pt x="2107932" y="0"/>
                    <a:pt x="2131757" y="9869"/>
                    <a:pt x="2149325" y="27436"/>
                  </a:cubicBezTo>
                  <a:cubicBezTo>
                    <a:pt x="2166892" y="45003"/>
                    <a:pt x="2176761" y="68829"/>
                    <a:pt x="2176761" y="93672"/>
                  </a:cubicBezTo>
                  <a:lnTo>
                    <a:pt x="2176761" y="399919"/>
                  </a:lnTo>
                  <a:cubicBezTo>
                    <a:pt x="2176761" y="424762"/>
                    <a:pt x="2166892" y="448588"/>
                    <a:pt x="2149325" y="466155"/>
                  </a:cubicBezTo>
                  <a:cubicBezTo>
                    <a:pt x="2131757" y="483722"/>
                    <a:pt x="2107932" y="493591"/>
                    <a:pt x="2083088" y="493591"/>
                  </a:cubicBezTo>
                  <a:lnTo>
                    <a:pt x="93672" y="493591"/>
                  </a:lnTo>
                  <a:cubicBezTo>
                    <a:pt x="68829" y="493591"/>
                    <a:pt x="45003" y="483722"/>
                    <a:pt x="27436" y="466155"/>
                  </a:cubicBezTo>
                  <a:cubicBezTo>
                    <a:pt x="9869" y="448588"/>
                    <a:pt x="0" y="424762"/>
                    <a:pt x="0" y="399919"/>
                  </a:cubicBezTo>
                  <a:lnTo>
                    <a:pt x="0" y="93672"/>
                  </a:lnTo>
                  <a:cubicBezTo>
                    <a:pt x="0" y="68829"/>
                    <a:pt x="9869" y="45003"/>
                    <a:pt x="27436" y="27436"/>
                  </a:cubicBezTo>
                  <a:cubicBezTo>
                    <a:pt x="45003" y="9869"/>
                    <a:pt x="68829" y="0"/>
                    <a:pt x="93672" y="0"/>
                  </a:cubicBezTo>
                  <a:close/>
                </a:path>
              </a:pathLst>
            </a:custGeom>
            <a:solidFill>
              <a:srgbClr val="1D4A6C"/>
            </a:solidFill>
            <a:ln cap="rnd">
              <a:noFill/>
              <a:prstDash val="solid"/>
              <a:round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0" y="9525"/>
              <a:ext cx="2176761" cy="4840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142814" y="5915729"/>
            <a:ext cx="6923902" cy="561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Для администратора 1С​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40975" y="6767278"/>
            <a:ext cx="8475234" cy="1136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2"/>
              </a:lnSpc>
              <a:spcBef>
                <a:spcPct val="0"/>
              </a:spcBef>
            </a:pPr>
            <a:r>
              <a:rPr lang="en-US" sz="2130">
                <a:solidFill>
                  <a:srgbClr val="FFFFFF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Обмен через CSV, FTP или папку.  Не нужно объяснять сложную интеграцию людям на складе.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10138321" y="5853699"/>
            <a:ext cx="6394521" cy="800336"/>
            <a:chOff x="0" y="0"/>
            <a:chExt cx="1684154" cy="210788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684154" cy="210788"/>
            </a:xfrm>
            <a:custGeom>
              <a:avLst/>
              <a:gdLst/>
              <a:ahLst/>
              <a:cxnLst/>
              <a:rect l="l" t="t" r="r" b="b"/>
              <a:pathLst>
                <a:path w="1684154" h="210788">
                  <a:moveTo>
                    <a:pt x="105394" y="0"/>
                  </a:moveTo>
                  <a:lnTo>
                    <a:pt x="1578760" y="0"/>
                  </a:lnTo>
                  <a:cubicBezTo>
                    <a:pt x="1636967" y="0"/>
                    <a:pt x="1684154" y="47187"/>
                    <a:pt x="1684154" y="105394"/>
                  </a:cubicBezTo>
                  <a:lnTo>
                    <a:pt x="1684154" y="105394"/>
                  </a:lnTo>
                  <a:cubicBezTo>
                    <a:pt x="1684154" y="163602"/>
                    <a:pt x="1636967" y="210788"/>
                    <a:pt x="1578760" y="210788"/>
                  </a:cubicBezTo>
                  <a:lnTo>
                    <a:pt x="105394" y="210788"/>
                  </a:lnTo>
                  <a:cubicBezTo>
                    <a:pt x="47187" y="210788"/>
                    <a:pt x="0" y="163602"/>
                    <a:pt x="0" y="105394"/>
                  </a:cubicBezTo>
                  <a:lnTo>
                    <a:pt x="0" y="105394"/>
                  </a:lnTo>
                  <a:cubicBezTo>
                    <a:pt x="0" y="47187"/>
                    <a:pt x="47187" y="0"/>
                    <a:pt x="105394" y="0"/>
                  </a:cubicBezTo>
                  <a:close/>
                </a:path>
              </a:pathLst>
            </a:custGeom>
            <a:solidFill>
              <a:srgbClr val="66E894"/>
            </a:solidFill>
            <a:ln cap="rnd">
              <a:noFill/>
              <a:prstDash val="solid"/>
              <a:round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0" y="9525"/>
              <a:ext cx="1684154" cy="2012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376964" y="6449012"/>
            <a:ext cx="8264888" cy="1874105"/>
            <a:chOff x="0" y="0"/>
            <a:chExt cx="2176761" cy="493591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176761" cy="493591"/>
            </a:xfrm>
            <a:custGeom>
              <a:avLst/>
              <a:gdLst/>
              <a:ahLst/>
              <a:cxnLst/>
              <a:rect l="l" t="t" r="r" b="b"/>
              <a:pathLst>
                <a:path w="2176761" h="493591">
                  <a:moveTo>
                    <a:pt x="93672" y="0"/>
                  </a:moveTo>
                  <a:lnTo>
                    <a:pt x="2083088" y="0"/>
                  </a:lnTo>
                  <a:cubicBezTo>
                    <a:pt x="2107932" y="0"/>
                    <a:pt x="2131757" y="9869"/>
                    <a:pt x="2149325" y="27436"/>
                  </a:cubicBezTo>
                  <a:cubicBezTo>
                    <a:pt x="2166892" y="45003"/>
                    <a:pt x="2176761" y="68829"/>
                    <a:pt x="2176761" y="93672"/>
                  </a:cubicBezTo>
                  <a:lnTo>
                    <a:pt x="2176761" y="399919"/>
                  </a:lnTo>
                  <a:cubicBezTo>
                    <a:pt x="2176761" y="424762"/>
                    <a:pt x="2166892" y="448588"/>
                    <a:pt x="2149325" y="466155"/>
                  </a:cubicBezTo>
                  <a:cubicBezTo>
                    <a:pt x="2131757" y="483722"/>
                    <a:pt x="2107932" y="493591"/>
                    <a:pt x="2083088" y="493591"/>
                  </a:cubicBezTo>
                  <a:lnTo>
                    <a:pt x="93672" y="493591"/>
                  </a:lnTo>
                  <a:cubicBezTo>
                    <a:pt x="68829" y="493591"/>
                    <a:pt x="45003" y="483722"/>
                    <a:pt x="27436" y="466155"/>
                  </a:cubicBezTo>
                  <a:cubicBezTo>
                    <a:pt x="9869" y="448588"/>
                    <a:pt x="0" y="424762"/>
                    <a:pt x="0" y="399919"/>
                  </a:cubicBezTo>
                  <a:lnTo>
                    <a:pt x="0" y="93672"/>
                  </a:lnTo>
                  <a:cubicBezTo>
                    <a:pt x="0" y="68829"/>
                    <a:pt x="9869" y="45003"/>
                    <a:pt x="27436" y="27436"/>
                  </a:cubicBezTo>
                  <a:cubicBezTo>
                    <a:pt x="45003" y="9869"/>
                    <a:pt x="68829" y="0"/>
                    <a:pt x="93672" y="0"/>
                  </a:cubicBezTo>
                  <a:close/>
                </a:path>
              </a:pathLst>
            </a:custGeom>
            <a:solidFill>
              <a:srgbClr val="1D4A6C"/>
            </a:solidFill>
            <a:ln cap="rnd">
              <a:noFill/>
              <a:prstDash val="solid"/>
              <a:round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0" y="9525"/>
              <a:ext cx="2176761" cy="4840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10479217" y="5887036"/>
            <a:ext cx="5948452" cy="561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Основной сценарий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9585550" y="6516136"/>
            <a:ext cx="7735786" cy="1591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2"/>
              </a:lnSpc>
              <a:spcBef>
                <a:spcPct val="0"/>
              </a:spcBef>
            </a:pPr>
            <a:r>
              <a:rPr lang="en-US" sz="2230">
                <a:solidFill>
                  <a:srgbClr val="FFFFFF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Загрузить справочники и документ, открыть документ сбора ШК, отсканироватьтовары, проверить факт и выгрузить CSV результата.​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46148" y="8570767"/>
            <a:ext cx="16560566" cy="80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Итог: приложение связывает складскую работу на устройстве спривычным обменом данными в 1С.​</a:t>
            </a:r>
          </a:p>
        </p:txBody>
      </p:sp>
      <p:sp>
        <p:nvSpPr>
          <p:cNvPr id="39" name="Freeform 39"/>
          <p:cNvSpPr/>
          <p:nvPr/>
        </p:nvSpPr>
        <p:spPr>
          <a:xfrm>
            <a:off x="17141881" y="6351464"/>
            <a:ext cx="605144" cy="605144"/>
          </a:xfrm>
          <a:custGeom>
            <a:avLst/>
            <a:gdLst/>
            <a:ahLst/>
            <a:cxnLst/>
            <a:rect l="l" t="t" r="r" b="b"/>
            <a:pathLst>
              <a:path w="605144" h="605144">
                <a:moveTo>
                  <a:pt x="0" y="0"/>
                </a:moveTo>
                <a:lnTo>
                  <a:pt x="605144" y="0"/>
                </a:lnTo>
                <a:lnTo>
                  <a:pt x="605144" y="605143"/>
                </a:lnTo>
                <a:lnTo>
                  <a:pt x="0" y="6051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114800" y="6172200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369987" y="4710295"/>
            <a:ext cx="10144810" cy="5757180"/>
          </a:xfrm>
          <a:custGeom>
            <a:avLst/>
            <a:gdLst/>
            <a:ahLst/>
            <a:cxnLst/>
            <a:rect l="l" t="t" r="r" b="b"/>
            <a:pathLst>
              <a:path w="10144810" h="5757180">
                <a:moveTo>
                  <a:pt x="0" y="0"/>
                </a:moveTo>
                <a:lnTo>
                  <a:pt x="10144810" y="0"/>
                </a:lnTo>
                <a:lnTo>
                  <a:pt x="10144810" y="5757180"/>
                </a:lnTo>
                <a:lnTo>
                  <a:pt x="0" y="57571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8774823" y="2814185"/>
            <a:ext cx="8869277" cy="5168228"/>
            <a:chOff x="0" y="0"/>
            <a:chExt cx="2335941" cy="136118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35941" cy="1361180"/>
            </a:xfrm>
            <a:custGeom>
              <a:avLst/>
              <a:gdLst/>
              <a:ahLst/>
              <a:cxnLst/>
              <a:rect l="l" t="t" r="r" b="b"/>
              <a:pathLst>
                <a:path w="2335941" h="1361180">
                  <a:moveTo>
                    <a:pt x="26187" y="0"/>
                  </a:moveTo>
                  <a:lnTo>
                    <a:pt x="2309755" y="0"/>
                  </a:lnTo>
                  <a:cubicBezTo>
                    <a:pt x="2316700" y="0"/>
                    <a:pt x="2323361" y="2759"/>
                    <a:pt x="2328271" y="7670"/>
                  </a:cubicBezTo>
                  <a:cubicBezTo>
                    <a:pt x="2333182" y="12581"/>
                    <a:pt x="2335941" y="19242"/>
                    <a:pt x="2335941" y="26187"/>
                  </a:cubicBezTo>
                  <a:lnTo>
                    <a:pt x="2335941" y="1334993"/>
                  </a:lnTo>
                  <a:cubicBezTo>
                    <a:pt x="2335941" y="1349455"/>
                    <a:pt x="2324217" y="1361180"/>
                    <a:pt x="2309755" y="1361180"/>
                  </a:cubicBezTo>
                  <a:lnTo>
                    <a:pt x="26187" y="1361180"/>
                  </a:lnTo>
                  <a:cubicBezTo>
                    <a:pt x="11724" y="1361180"/>
                    <a:pt x="0" y="1349455"/>
                    <a:pt x="0" y="1334993"/>
                  </a:cubicBezTo>
                  <a:lnTo>
                    <a:pt x="0" y="26187"/>
                  </a:lnTo>
                  <a:cubicBezTo>
                    <a:pt x="0" y="11724"/>
                    <a:pt x="11724" y="0"/>
                    <a:pt x="26187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2335941" cy="1351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7922679" y="8326638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129332" y="-6197089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26920" y="867909"/>
            <a:ext cx="17561080" cy="67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65"/>
              </a:lnSpc>
            </a:pPr>
            <a:r>
              <a:rPr lang="en-US" sz="4700">
                <a:solidFill>
                  <a:srgbClr val="66E894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Готовый сценарий внедрения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26920" y="1531981"/>
            <a:ext cx="15012687" cy="80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Приложение закрывает основной путь складской работы: от документа до выгрузки результата.</a:t>
            </a:r>
          </a:p>
        </p:txBody>
      </p:sp>
      <p:sp>
        <p:nvSpPr>
          <p:cNvPr id="11" name="Freeform 11"/>
          <p:cNvSpPr/>
          <p:nvPr/>
        </p:nvSpPr>
        <p:spPr>
          <a:xfrm>
            <a:off x="17342320" y="2512405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7342320" y="7694295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303015" y="-5896249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726920" y="3666153"/>
            <a:ext cx="3153816" cy="6392871"/>
            <a:chOff x="0" y="0"/>
            <a:chExt cx="9398000" cy="19050000"/>
          </a:xfrm>
        </p:grpSpPr>
        <p:sp>
          <p:nvSpPr>
            <p:cNvPr id="15" name="Freeform 15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6"/>
              <a:stretch>
                <a:fillRect l="-12103" t="-27449" r="-22859" b="-16226"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7"/>
              <a:stretch>
                <a:fillRect l="-42" r="-42"/>
              </a:stretch>
            </a:blipFill>
          </p:spPr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5070642" y="3666153"/>
            <a:ext cx="3153816" cy="6392871"/>
            <a:chOff x="0" y="0"/>
            <a:chExt cx="9398000" cy="19050000"/>
          </a:xfrm>
        </p:grpSpPr>
        <p:sp>
          <p:nvSpPr>
            <p:cNvPr id="18" name="Freeform 18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8"/>
              <a:stretch>
                <a:fillRect l="-21938" t="-27353" r="-10625" b="-13767"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7"/>
              <a:stretch>
                <a:fillRect l="-42" r="-42"/>
              </a:stretch>
            </a:blipFill>
          </p:spPr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2824675" y="2555250"/>
            <a:ext cx="2947638" cy="5974943"/>
            <a:chOff x="0" y="0"/>
            <a:chExt cx="9398000" cy="19050000"/>
          </a:xfrm>
        </p:grpSpPr>
        <p:sp>
          <p:nvSpPr>
            <p:cNvPr id="21" name="Freeform 21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9"/>
              <a:stretch>
                <a:fillRect l="-21938" t="-34882" r="-21328" b="-17631"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7"/>
              <a:stretch>
                <a:fillRect l="-42" r="-42"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9144000" y="3357244"/>
            <a:ext cx="8420720" cy="73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Задание загружается из 1С или создается на устройстве с выбором магазина и склада.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144000" y="3018935"/>
            <a:ext cx="4803245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1. Документ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144000" y="4955539"/>
            <a:ext cx="7953691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Оператор сканирует товары, меняет количество и сразу видит учет, факт и строки документа.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144000" y="4614618"/>
            <a:ext cx="7456556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2. Сбор факта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144000" y="6286500"/>
            <a:ext cx="6760606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3. Возврат результата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144000" y="6611620"/>
            <a:ext cx="8198320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Документ выгружается обратно в CSV: безудаления, с удалением или через автообмен.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144000" y="8087188"/>
            <a:ext cx="8924195" cy="73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Загрузили из 1С → отсканировали факт → проверили расхождения → выгрузили результат.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BC3789-3B25-1BAC-CA68-FD0FDDB25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E4B19D7-3F31-B7EB-1D07-700BB63A61BA}"/>
              </a:ext>
            </a:extLst>
          </p:cNvPr>
          <p:cNvSpPr/>
          <p:nvPr/>
        </p:nvSpPr>
        <p:spPr>
          <a:xfrm>
            <a:off x="-4114800" y="6172200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158BA70-60EE-4DF4-2870-5D2883A2D303}"/>
              </a:ext>
            </a:extLst>
          </p:cNvPr>
          <p:cNvSpPr/>
          <p:nvPr/>
        </p:nvSpPr>
        <p:spPr>
          <a:xfrm>
            <a:off x="8543165" y="859038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07A3B3B-DBA2-1D0C-7BD6-F56DA2A0D17F}"/>
              </a:ext>
            </a:extLst>
          </p:cNvPr>
          <p:cNvSpPr txBox="1"/>
          <p:nvPr/>
        </p:nvSpPr>
        <p:spPr>
          <a:xfrm>
            <a:off x="1695749" y="1161823"/>
            <a:ext cx="17561080" cy="591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65"/>
              </a:lnSpc>
            </a:pPr>
            <a:r>
              <a:rPr lang="en-US" sz="4700" dirty="0" err="1">
                <a:solidFill>
                  <a:srgbClr val="66E894"/>
                </a:solidFill>
                <a:ea typeface="+mn-lt"/>
                <a:cs typeface="+mn-lt"/>
                <a:sym typeface="CY Grotesk STD Grand"/>
              </a:rPr>
              <a:t>Автообмен</a:t>
            </a:r>
            <a:r>
              <a:rPr lang="en-US" sz="4700" dirty="0">
                <a:solidFill>
                  <a:srgbClr val="66E894"/>
                </a:solidFill>
                <a:ea typeface="+mn-lt"/>
                <a:cs typeface="+mn-lt"/>
                <a:sym typeface="CY Grotesk STD Grand"/>
              </a:rPr>
              <a:t> и ИИ-</a:t>
            </a:r>
            <a:r>
              <a:rPr lang="en-US" sz="4700" dirty="0" err="1">
                <a:solidFill>
                  <a:srgbClr val="66E894"/>
                </a:solidFill>
                <a:ea typeface="+mn-lt"/>
                <a:cs typeface="+mn-lt"/>
                <a:sym typeface="CY Grotesk STD Grand"/>
              </a:rPr>
              <a:t>помощник</a:t>
            </a:r>
            <a:endParaRPr lang="ru-RU" dirty="0" err="1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1F0D187-D13E-6661-4760-3C0D6E3D47EE}"/>
              </a:ext>
            </a:extLst>
          </p:cNvPr>
          <p:cNvSpPr txBox="1"/>
          <p:nvPr/>
        </p:nvSpPr>
        <p:spPr>
          <a:xfrm>
            <a:off x="1695749" y="2359296"/>
            <a:ext cx="13358059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В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настоящее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время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в Nika Invent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тестируются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две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новые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функции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,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направленные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на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повышение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эффективности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работы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пользователей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.</a:t>
            </a:r>
            <a:endParaRPr lang="ru-RU" sz="2800" dirty="0">
              <a:sym typeface="CY Grotesk STD Grand"/>
            </a:endParaRPr>
          </a:p>
          <a:p>
            <a:pPr algn="just"/>
            <a:endParaRPr lang="en-US" sz="2800" dirty="0">
              <a:solidFill>
                <a:srgbClr val="F9F9F9"/>
              </a:solidFill>
              <a:ea typeface="+mn-lt"/>
              <a:cs typeface="+mn-lt"/>
              <a:sym typeface="CY Grotesk STD Grand"/>
            </a:endParaRPr>
          </a:p>
          <a:p>
            <a:pPr algn="just"/>
            <a:r>
              <a:rPr lang="en-US" sz="2800" b="1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Автообмен</a:t>
            </a:r>
            <a:r>
              <a:rPr lang="en-US" sz="2800" b="1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с 1С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позволит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автоматически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синхронизировать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данные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с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учетной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системой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в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процессе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инвентаризации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,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без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необходимости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ручной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выгрузки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. Это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сократит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количество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операций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,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снизит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вероятность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ошибок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и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ускорит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обработку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данных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.</a:t>
            </a:r>
            <a:endParaRPr lang="en-US" sz="2800" dirty="0">
              <a:sym typeface="CY Grotesk STD Grand"/>
            </a:endParaRPr>
          </a:p>
          <a:p>
            <a:pPr algn="just"/>
            <a:endParaRPr lang="en-US" sz="2800" dirty="0">
              <a:solidFill>
                <a:srgbClr val="F9F9F9"/>
              </a:solidFill>
              <a:ea typeface="+mn-lt"/>
              <a:cs typeface="+mn-lt"/>
              <a:sym typeface="CY Grotesk STD Grand"/>
            </a:endParaRPr>
          </a:p>
          <a:p>
            <a:pPr algn="just"/>
            <a:r>
              <a:rPr lang="en-US" sz="2800" b="1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ИИ-</a:t>
            </a:r>
            <a:r>
              <a:rPr lang="en-US" sz="2800" b="1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помощник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станет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встроенным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инструментом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поддержки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,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который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поможет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пользователям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быстро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получать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ответы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на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вопросы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по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работе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с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приложением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: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от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настройки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и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загрузки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данных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до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проведения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инвентаризации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и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устранения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возможных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ошибок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.</a:t>
            </a:r>
            <a:endParaRPr lang="en-US" sz="2800" dirty="0">
              <a:sym typeface="CY Grotesk STD Grand"/>
            </a:endParaRPr>
          </a:p>
          <a:p>
            <a:pPr algn="just"/>
            <a:endParaRPr lang="en-US" sz="2800" dirty="0">
              <a:solidFill>
                <a:srgbClr val="F9F9F9"/>
              </a:solidFill>
              <a:ea typeface="+mn-lt"/>
              <a:cs typeface="+mn-lt"/>
              <a:sym typeface="CY Grotesk STD Grand"/>
            </a:endParaRPr>
          </a:p>
          <a:p>
            <a:pPr algn="just"/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Внедрение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этих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возможностей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сделает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работу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с Nika Invent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еще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более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удобной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, </a:t>
            </a:r>
            <a:r>
              <a:rPr lang="en-US" sz="2800" dirty="0" err="1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быстрой</a:t>
            </a:r>
            <a:r>
              <a:rPr lang="en-US" sz="2800" dirty="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 и </a:t>
            </a:r>
            <a:r>
              <a:rPr lang="en-US" sz="2800">
                <a:solidFill>
                  <a:srgbClr val="F9F9F9"/>
                </a:solidFill>
                <a:ea typeface="+mn-lt"/>
                <a:cs typeface="+mn-lt"/>
                <a:sym typeface="CY Grotesk STD Grand"/>
              </a:rPr>
              <a:t>современной.</a:t>
            </a:r>
            <a:endParaRPr lang="en-US" sz="2800" dirty="0">
              <a:ea typeface="+mn-lt"/>
              <a:cs typeface="+mn-lt"/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970D2B9D-1525-CD97-9B0B-E47ECBEF4584}"/>
              </a:ext>
            </a:extLst>
          </p:cNvPr>
          <p:cNvSpPr/>
          <p:nvPr/>
        </p:nvSpPr>
        <p:spPr>
          <a:xfrm>
            <a:off x="17342320" y="2512405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9851442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114800" y="6172200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369987" y="4710295"/>
            <a:ext cx="10144810" cy="5757180"/>
          </a:xfrm>
          <a:custGeom>
            <a:avLst/>
            <a:gdLst/>
            <a:ahLst/>
            <a:cxnLst/>
            <a:rect l="l" t="t" r="r" b="b"/>
            <a:pathLst>
              <a:path w="10144810" h="5757180">
                <a:moveTo>
                  <a:pt x="0" y="0"/>
                </a:moveTo>
                <a:lnTo>
                  <a:pt x="10144810" y="0"/>
                </a:lnTo>
                <a:lnTo>
                  <a:pt x="10144810" y="5757180"/>
                </a:lnTo>
                <a:lnTo>
                  <a:pt x="0" y="57571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096751" y="3296940"/>
            <a:ext cx="8547349" cy="3593513"/>
            <a:chOff x="0" y="0"/>
            <a:chExt cx="2251154" cy="94644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251153" cy="946440"/>
            </a:xfrm>
            <a:custGeom>
              <a:avLst/>
              <a:gdLst/>
              <a:ahLst/>
              <a:cxnLst/>
              <a:rect l="l" t="t" r="r" b="b"/>
              <a:pathLst>
                <a:path w="2251153" h="946440">
                  <a:moveTo>
                    <a:pt x="27173" y="0"/>
                  </a:moveTo>
                  <a:lnTo>
                    <a:pt x="2223980" y="0"/>
                  </a:lnTo>
                  <a:cubicBezTo>
                    <a:pt x="2231187" y="0"/>
                    <a:pt x="2238099" y="2863"/>
                    <a:pt x="2243195" y="7959"/>
                  </a:cubicBezTo>
                  <a:cubicBezTo>
                    <a:pt x="2248291" y="13055"/>
                    <a:pt x="2251153" y="19966"/>
                    <a:pt x="2251153" y="27173"/>
                  </a:cubicBezTo>
                  <a:lnTo>
                    <a:pt x="2251153" y="919267"/>
                  </a:lnTo>
                  <a:cubicBezTo>
                    <a:pt x="2251153" y="934274"/>
                    <a:pt x="2238988" y="946440"/>
                    <a:pt x="2223980" y="946440"/>
                  </a:cubicBezTo>
                  <a:lnTo>
                    <a:pt x="27173" y="946440"/>
                  </a:lnTo>
                  <a:cubicBezTo>
                    <a:pt x="19966" y="946440"/>
                    <a:pt x="13055" y="943577"/>
                    <a:pt x="7959" y="938481"/>
                  </a:cubicBezTo>
                  <a:cubicBezTo>
                    <a:pt x="2863" y="933385"/>
                    <a:pt x="0" y="926473"/>
                    <a:pt x="0" y="919267"/>
                  </a:cubicBezTo>
                  <a:lnTo>
                    <a:pt x="0" y="27173"/>
                  </a:lnTo>
                  <a:cubicBezTo>
                    <a:pt x="0" y="19966"/>
                    <a:pt x="2863" y="13055"/>
                    <a:pt x="7959" y="7959"/>
                  </a:cubicBezTo>
                  <a:cubicBezTo>
                    <a:pt x="13055" y="2863"/>
                    <a:pt x="19966" y="0"/>
                    <a:pt x="27173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2251154" cy="936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7922679" y="8326638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129332" y="-6197089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26920" y="867909"/>
            <a:ext cx="17561080" cy="67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65"/>
              </a:lnSpc>
            </a:pPr>
            <a:r>
              <a:rPr lang="en-US" sz="4700">
                <a:solidFill>
                  <a:srgbClr val="66E894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Сертификат о авторских правах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26920" y="1531981"/>
            <a:ext cx="15012687" cy="80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Преимущество нашего приложения — это не только удобство и функциональность, но и официальное подтверждение его уникальности. </a:t>
            </a:r>
          </a:p>
        </p:txBody>
      </p:sp>
      <p:sp>
        <p:nvSpPr>
          <p:cNvPr id="11" name="Freeform 11"/>
          <p:cNvSpPr/>
          <p:nvPr/>
        </p:nvSpPr>
        <p:spPr>
          <a:xfrm>
            <a:off x="17244132" y="2995160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7342320" y="6588673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303015" y="-5896249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566817" y="2765953"/>
            <a:ext cx="4163721" cy="5743474"/>
            <a:chOff x="0" y="0"/>
            <a:chExt cx="812800" cy="112118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1121184"/>
            </a:xfrm>
            <a:custGeom>
              <a:avLst/>
              <a:gdLst/>
              <a:ahLst/>
              <a:cxnLst/>
              <a:rect l="l" t="t" r="r" b="b"/>
              <a:pathLst>
                <a:path w="812800" h="1121184">
                  <a:moveTo>
                    <a:pt x="42766" y="0"/>
                  </a:moveTo>
                  <a:lnTo>
                    <a:pt x="770034" y="0"/>
                  </a:lnTo>
                  <a:cubicBezTo>
                    <a:pt x="793653" y="0"/>
                    <a:pt x="812800" y="19147"/>
                    <a:pt x="812800" y="42766"/>
                  </a:cubicBezTo>
                  <a:lnTo>
                    <a:pt x="812800" y="1078418"/>
                  </a:lnTo>
                  <a:cubicBezTo>
                    <a:pt x="812800" y="1089760"/>
                    <a:pt x="808294" y="1100638"/>
                    <a:pt x="800274" y="1108658"/>
                  </a:cubicBezTo>
                  <a:cubicBezTo>
                    <a:pt x="792254" y="1116678"/>
                    <a:pt x="781377" y="1121184"/>
                    <a:pt x="770034" y="1121184"/>
                  </a:cubicBezTo>
                  <a:lnTo>
                    <a:pt x="42766" y="1121184"/>
                  </a:lnTo>
                  <a:cubicBezTo>
                    <a:pt x="19147" y="1121184"/>
                    <a:pt x="0" y="1102037"/>
                    <a:pt x="0" y="1078418"/>
                  </a:cubicBezTo>
                  <a:lnTo>
                    <a:pt x="0" y="42766"/>
                  </a:lnTo>
                  <a:cubicBezTo>
                    <a:pt x="0" y="19147"/>
                    <a:pt x="19147" y="0"/>
                    <a:pt x="42766" y="0"/>
                  </a:cubicBezTo>
                  <a:close/>
                </a:path>
              </a:pathLst>
            </a:custGeom>
            <a:blipFill>
              <a:blip r:embed="rId6"/>
              <a:stretch>
                <a:fillRect t="-13310" b="-46019"/>
              </a:stretch>
            </a:blipFill>
          </p:spPr>
        </p:sp>
      </p:grpSp>
      <p:sp>
        <p:nvSpPr>
          <p:cNvPr id="16" name="TextBox 16"/>
          <p:cNvSpPr txBox="1"/>
          <p:nvPr/>
        </p:nvSpPr>
        <p:spPr>
          <a:xfrm>
            <a:off x="9320492" y="3589195"/>
            <a:ext cx="8225420" cy="284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Программа имеет свидетельство об авторском праве, что подтверждает регистрацию интеллектуальной собственности и защищает разработку от незаконного копирования. Это гарантирует нашим клиентам использование оригинального, надежного и официально зарегистрированного программного обеспечения.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3897518" y="3640287"/>
            <a:ext cx="4335745" cy="5980765"/>
            <a:chOff x="0" y="0"/>
            <a:chExt cx="812800" cy="112118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1121184"/>
            </a:xfrm>
            <a:custGeom>
              <a:avLst/>
              <a:gdLst/>
              <a:ahLst/>
              <a:cxnLst/>
              <a:rect l="l" t="t" r="r" b="b"/>
              <a:pathLst>
                <a:path w="812800" h="1121184">
                  <a:moveTo>
                    <a:pt x="41069" y="0"/>
                  </a:moveTo>
                  <a:lnTo>
                    <a:pt x="771731" y="0"/>
                  </a:lnTo>
                  <a:cubicBezTo>
                    <a:pt x="782623" y="0"/>
                    <a:pt x="793069" y="4327"/>
                    <a:pt x="800771" y="12029"/>
                  </a:cubicBezTo>
                  <a:cubicBezTo>
                    <a:pt x="808473" y="19731"/>
                    <a:pt x="812800" y="30177"/>
                    <a:pt x="812800" y="41069"/>
                  </a:cubicBezTo>
                  <a:lnTo>
                    <a:pt x="812800" y="1080115"/>
                  </a:lnTo>
                  <a:cubicBezTo>
                    <a:pt x="812800" y="1091007"/>
                    <a:pt x="808473" y="1101453"/>
                    <a:pt x="800771" y="1109155"/>
                  </a:cubicBezTo>
                  <a:cubicBezTo>
                    <a:pt x="793069" y="1116857"/>
                    <a:pt x="782623" y="1121184"/>
                    <a:pt x="771731" y="1121184"/>
                  </a:cubicBezTo>
                  <a:lnTo>
                    <a:pt x="41069" y="1121184"/>
                  </a:lnTo>
                  <a:cubicBezTo>
                    <a:pt x="30177" y="1121184"/>
                    <a:pt x="19731" y="1116857"/>
                    <a:pt x="12029" y="1109155"/>
                  </a:cubicBezTo>
                  <a:cubicBezTo>
                    <a:pt x="4327" y="1101453"/>
                    <a:pt x="0" y="1091007"/>
                    <a:pt x="0" y="1080115"/>
                  </a:cubicBezTo>
                  <a:lnTo>
                    <a:pt x="0" y="41069"/>
                  </a:lnTo>
                  <a:cubicBezTo>
                    <a:pt x="0" y="30177"/>
                    <a:pt x="4327" y="19731"/>
                    <a:pt x="12029" y="12029"/>
                  </a:cubicBezTo>
                  <a:cubicBezTo>
                    <a:pt x="19731" y="4327"/>
                    <a:pt x="30177" y="0"/>
                    <a:pt x="41069" y="0"/>
                  </a:cubicBezTo>
                  <a:close/>
                </a:path>
              </a:pathLst>
            </a:custGeom>
            <a:blipFill>
              <a:blip r:embed="rId7"/>
              <a:stretch>
                <a:fillRect l="-2593" t="-56873" r="-2638" b="-10792"/>
              </a:stretch>
            </a:blipFill>
          </p:spPr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4114800" y="6172200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448473" y="1856455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158266" y="-3643184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129332" y="-6197089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28700" y="2196335"/>
            <a:ext cx="17561080" cy="67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65"/>
              </a:lnSpc>
            </a:pPr>
            <a:r>
              <a:rPr lang="en-US" sz="4700">
                <a:solidFill>
                  <a:srgbClr val="66E894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Цены и партнерская сетка</a:t>
            </a:r>
          </a:p>
        </p:txBody>
      </p:sp>
      <p:sp>
        <p:nvSpPr>
          <p:cNvPr id="8" name="Freeform 8"/>
          <p:cNvSpPr/>
          <p:nvPr/>
        </p:nvSpPr>
        <p:spPr>
          <a:xfrm>
            <a:off x="16971286" y="2869435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971286" y="6797377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303015" y="-5896249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028700" y="6396215"/>
            <a:ext cx="16538412" cy="1177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Примечание: цены указаны ориентировочно и могут быть скорректированы в зависимости от условий партнерства, объема продаж и уровня технической поддержки.</a:t>
            </a: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F754ACB0-35C2-E822-AA74-B7DA0E611861}"/>
              </a:ext>
            </a:extLst>
          </p:cNvPr>
          <p:cNvSpPr txBox="1"/>
          <p:nvPr/>
        </p:nvSpPr>
        <p:spPr>
          <a:xfrm>
            <a:off x="1039585" y="3848959"/>
            <a:ext cx="18280125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3200" b="1" dirty="0" err="1">
                <a:solidFill>
                  <a:srgbClr val="F9F9F9"/>
                </a:solidFill>
                <a:ea typeface="+mn-lt"/>
                <a:cs typeface="+mn-lt"/>
              </a:rPr>
              <a:t>Розничная</a:t>
            </a:r>
            <a:r>
              <a:rPr lang="en-US" sz="3200" b="1" dirty="0">
                <a:solidFill>
                  <a:srgbClr val="F9F9F9"/>
                </a:solidFill>
                <a:ea typeface="+mn-lt"/>
                <a:cs typeface="+mn-lt"/>
              </a:rPr>
              <a:t> </a:t>
            </a:r>
            <a:r>
              <a:rPr lang="en-US" sz="3200" b="1" dirty="0" err="1">
                <a:solidFill>
                  <a:srgbClr val="F9F9F9"/>
                </a:solidFill>
                <a:ea typeface="+mn-lt"/>
                <a:cs typeface="+mn-lt"/>
              </a:rPr>
              <a:t>лицензия</a:t>
            </a:r>
            <a:r>
              <a:rPr lang="en-US" sz="3200" dirty="0">
                <a:solidFill>
                  <a:srgbClr val="F9F9F9"/>
                </a:solidFill>
                <a:ea typeface="+mn-lt"/>
                <a:cs typeface="+mn-lt"/>
              </a:rPr>
              <a:t> — </a:t>
            </a:r>
            <a:r>
              <a:rPr lang="en-US" sz="3200" b="1" dirty="0">
                <a:solidFill>
                  <a:srgbClr val="F9F9F9"/>
                </a:solidFill>
                <a:ea typeface="+mn-lt"/>
                <a:cs typeface="+mn-lt"/>
              </a:rPr>
              <a:t>50 000 ₸</a:t>
            </a:r>
            <a:r>
              <a:rPr lang="en-US" sz="3200" dirty="0">
                <a:solidFill>
                  <a:srgbClr val="F9F9F9"/>
                </a:solidFill>
                <a:ea typeface="+mn-lt"/>
                <a:cs typeface="+mn-lt"/>
              </a:rPr>
              <a:t>. Базовая </a:t>
            </a:r>
            <a:r>
              <a:rPr lang="en-US" sz="3200" dirty="0" err="1">
                <a:solidFill>
                  <a:srgbClr val="F9F9F9"/>
                </a:solidFill>
                <a:ea typeface="+mn-lt"/>
                <a:cs typeface="+mn-lt"/>
              </a:rPr>
              <a:t>стоимость</a:t>
            </a:r>
            <a:r>
              <a:rPr lang="en-US" sz="3200" dirty="0">
                <a:solidFill>
                  <a:srgbClr val="F9F9F9"/>
                </a:solidFill>
                <a:ea typeface="+mn-lt"/>
                <a:cs typeface="+mn-lt"/>
              </a:rPr>
              <a:t> </a:t>
            </a:r>
            <a:r>
              <a:rPr lang="en-US" sz="3200" dirty="0" err="1">
                <a:solidFill>
                  <a:srgbClr val="F9F9F9"/>
                </a:solidFill>
                <a:ea typeface="+mn-lt"/>
                <a:cs typeface="+mn-lt"/>
              </a:rPr>
              <a:t>для</a:t>
            </a:r>
            <a:r>
              <a:rPr lang="en-US" sz="3200" dirty="0">
                <a:solidFill>
                  <a:srgbClr val="F9F9F9"/>
                </a:solidFill>
                <a:ea typeface="+mn-lt"/>
                <a:cs typeface="+mn-lt"/>
              </a:rPr>
              <a:t> </a:t>
            </a:r>
            <a:r>
              <a:rPr lang="en-US" sz="3200" dirty="0" err="1">
                <a:solidFill>
                  <a:srgbClr val="F9F9F9"/>
                </a:solidFill>
                <a:ea typeface="+mn-lt"/>
                <a:cs typeface="+mn-lt"/>
              </a:rPr>
              <a:t>магазина</a:t>
            </a:r>
            <a:r>
              <a:rPr lang="en-US" sz="3200" dirty="0">
                <a:solidFill>
                  <a:srgbClr val="F9F9F9"/>
                </a:solidFill>
                <a:ea typeface="+mn-lt"/>
                <a:cs typeface="+mn-lt"/>
              </a:rPr>
              <a:t>, </a:t>
            </a:r>
            <a:r>
              <a:rPr lang="en-US" sz="3200" dirty="0" err="1">
                <a:solidFill>
                  <a:srgbClr val="F9F9F9"/>
                </a:solidFill>
                <a:ea typeface="+mn-lt"/>
                <a:cs typeface="+mn-lt"/>
              </a:rPr>
              <a:t>склада</a:t>
            </a:r>
            <a:r>
              <a:rPr lang="en-US" sz="3200" dirty="0">
                <a:solidFill>
                  <a:srgbClr val="F9F9F9"/>
                </a:solidFill>
                <a:ea typeface="+mn-lt"/>
                <a:cs typeface="+mn-lt"/>
              </a:rPr>
              <a:t> </a:t>
            </a:r>
            <a:r>
              <a:rPr lang="en-US" sz="3200" dirty="0" err="1">
                <a:solidFill>
                  <a:srgbClr val="F9F9F9"/>
                </a:solidFill>
                <a:ea typeface="+mn-lt"/>
                <a:cs typeface="+mn-lt"/>
              </a:rPr>
              <a:t>или</a:t>
            </a:r>
            <a:r>
              <a:rPr lang="en-US" sz="3200" dirty="0">
                <a:solidFill>
                  <a:srgbClr val="F9F9F9"/>
                </a:solidFill>
                <a:ea typeface="+mn-lt"/>
                <a:cs typeface="+mn-lt"/>
              </a:rPr>
              <a:t> </a:t>
            </a:r>
            <a:r>
              <a:rPr lang="en-US" sz="3200" dirty="0" err="1">
                <a:solidFill>
                  <a:srgbClr val="F9F9F9"/>
                </a:solidFill>
                <a:ea typeface="+mn-lt"/>
                <a:cs typeface="+mn-lt"/>
              </a:rPr>
              <a:t>аптеки</a:t>
            </a:r>
            <a:r>
              <a:rPr lang="en-US" sz="3200" dirty="0">
                <a:solidFill>
                  <a:srgbClr val="F9F9F9"/>
                </a:solidFill>
                <a:ea typeface="+mn-lt"/>
                <a:cs typeface="+mn-lt"/>
              </a:rPr>
              <a:t>. </a:t>
            </a:r>
            <a:endParaRPr lang="ru-RU" sz="3200">
              <a:ea typeface="Calibri"/>
              <a:cs typeface="Calibri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3200" b="1" dirty="0">
                <a:solidFill>
                  <a:srgbClr val="F9F9F9"/>
                </a:solidFill>
                <a:ea typeface="+mn-lt"/>
                <a:cs typeface="+mn-lt"/>
              </a:rPr>
              <a:t>Для </a:t>
            </a:r>
            <a:r>
              <a:rPr lang="en-US" sz="3200" b="1" dirty="0" err="1">
                <a:solidFill>
                  <a:srgbClr val="F9F9F9"/>
                </a:solidFill>
                <a:ea typeface="+mn-lt"/>
                <a:cs typeface="+mn-lt"/>
              </a:rPr>
              <a:t>партнеров</a:t>
            </a:r>
            <a:r>
              <a:rPr lang="en-US" sz="3200" b="1" dirty="0">
                <a:solidFill>
                  <a:srgbClr val="F9F9F9"/>
                </a:solidFill>
                <a:ea typeface="+mn-lt"/>
                <a:cs typeface="+mn-lt"/>
              </a:rPr>
              <a:t> 1С</a:t>
            </a:r>
            <a:r>
              <a:rPr lang="en-US" sz="3200" dirty="0">
                <a:solidFill>
                  <a:srgbClr val="F9F9F9"/>
                </a:solidFill>
                <a:ea typeface="+mn-lt"/>
                <a:cs typeface="+mn-lt"/>
              </a:rPr>
              <a:t> — </a:t>
            </a:r>
            <a:r>
              <a:rPr lang="en-US" sz="3200" dirty="0" err="1">
                <a:solidFill>
                  <a:srgbClr val="F9F9F9"/>
                </a:solidFill>
                <a:ea typeface="+mn-lt"/>
                <a:cs typeface="+mn-lt"/>
              </a:rPr>
              <a:t>клиент</a:t>
            </a:r>
            <a:r>
              <a:rPr lang="en-US" sz="3200" dirty="0">
                <a:solidFill>
                  <a:srgbClr val="F9F9F9"/>
                </a:solidFill>
                <a:ea typeface="+mn-lt"/>
                <a:cs typeface="+mn-lt"/>
              </a:rPr>
              <a:t> </a:t>
            </a:r>
            <a:r>
              <a:rPr lang="en-US" sz="3200" dirty="0" err="1">
                <a:solidFill>
                  <a:srgbClr val="F9F9F9"/>
                </a:solidFill>
                <a:ea typeface="+mn-lt"/>
                <a:cs typeface="+mn-lt"/>
              </a:rPr>
              <a:t>оплачивает</a:t>
            </a:r>
            <a:r>
              <a:rPr lang="en-US" sz="3200" dirty="0">
                <a:solidFill>
                  <a:srgbClr val="F9F9F9"/>
                </a:solidFill>
                <a:ea typeface="+mn-lt"/>
                <a:cs typeface="+mn-lt"/>
              </a:rPr>
              <a:t> </a:t>
            </a:r>
            <a:r>
              <a:rPr lang="en-US" sz="3200" b="1" dirty="0">
                <a:solidFill>
                  <a:srgbClr val="F9F9F9"/>
                </a:solidFill>
                <a:ea typeface="+mn-lt"/>
                <a:cs typeface="+mn-lt"/>
              </a:rPr>
              <a:t>50 000 ₸</a:t>
            </a:r>
            <a:r>
              <a:rPr lang="en-US" sz="3200" dirty="0">
                <a:solidFill>
                  <a:srgbClr val="F9F9F9"/>
                </a:solidFill>
                <a:ea typeface="+mn-lt"/>
                <a:cs typeface="+mn-lt"/>
              </a:rPr>
              <a:t>, </a:t>
            </a:r>
            <a:r>
              <a:rPr lang="en-US" sz="3200" dirty="0" err="1">
                <a:solidFill>
                  <a:srgbClr val="F9F9F9"/>
                </a:solidFill>
                <a:ea typeface="+mn-lt"/>
                <a:cs typeface="+mn-lt"/>
              </a:rPr>
              <a:t>партнерская</a:t>
            </a:r>
            <a:r>
              <a:rPr lang="en-US" sz="3200" dirty="0">
                <a:solidFill>
                  <a:srgbClr val="F9F9F9"/>
                </a:solidFill>
                <a:ea typeface="+mn-lt"/>
                <a:cs typeface="+mn-lt"/>
              </a:rPr>
              <a:t> </a:t>
            </a:r>
            <a:r>
              <a:rPr lang="en-US" sz="3200" dirty="0" err="1">
                <a:solidFill>
                  <a:srgbClr val="F9F9F9"/>
                </a:solidFill>
                <a:ea typeface="+mn-lt"/>
                <a:cs typeface="+mn-lt"/>
              </a:rPr>
              <a:t>цена</a:t>
            </a:r>
            <a:r>
              <a:rPr lang="en-US" sz="3200" dirty="0">
                <a:solidFill>
                  <a:srgbClr val="F9F9F9"/>
                </a:solidFill>
                <a:ea typeface="+mn-lt"/>
                <a:cs typeface="+mn-lt"/>
              </a:rPr>
              <a:t> — </a:t>
            </a:r>
            <a:r>
              <a:rPr lang="en-US" sz="3200" b="1" dirty="0">
                <a:solidFill>
                  <a:srgbClr val="F9F9F9"/>
                </a:solidFill>
                <a:ea typeface="+mn-lt"/>
                <a:cs typeface="+mn-lt"/>
              </a:rPr>
              <a:t>25 000 ₸</a:t>
            </a:r>
            <a:r>
              <a:rPr lang="en-US" sz="3200" dirty="0">
                <a:solidFill>
                  <a:srgbClr val="F9F9F9"/>
                </a:solidFill>
                <a:ea typeface="+mn-lt"/>
                <a:cs typeface="+mn-lt"/>
              </a:rPr>
              <a:t>. </a:t>
            </a:r>
            <a:endParaRPr lang="en-US" sz="3200">
              <a:ea typeface="Calibri"/>
              <a:cs typeface="Calibri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3200" b="1" dirty="0" err="1">
                <a:solidFill>
                  <a:srgbClr val="F9F9F9"/>
                </a:solidFill>
                <a:ea typeface="+mn-lt"/>
                <a:cs typeface="+mn-lt"/>
              </a:rPr>
              <a:t>Продление</a:t>
            </a:r>
            <a:r>
              <a:rPr lang="en-US" sz="3200" b="1" dirty="0">
                <a:solidFill>
                  <a:srgbClr val="F9F9F9"/>
                </a:solidFill>
                <a:ea typeface="+mn-lt"/>
                <a:cs typeface="+mn-lt"/>
              </a:rPr>
              <a:t>/</a:t>
            </a:r>
            <a:r>
              <a:rPr lang="en-US" sz="3200" b="1" dirty="0" err="1">
                <a:solidFill>
                  <a:srgbClr val="F9F9F9"/>
                </a:solidFill>
                <a:ea typeface="+mn-lt"/>
                <a:cs typeface="+mn-lt"/>
              </a:rPr>
              <a:t>обновление</a:t>
            </a:r>
            <a:r>
              <a:rPr lang="en-US" sz="3200" dirty="0">
                <a:solidFill>
                  <a:srgbClr val="F9F9F9"/>
                </a:solidFill>
                <a:ea typeface="+mn-lt"/>
                <a:cs typeface="+mn-lt"/>
              </a:rPr>
              <a:t> — </a:t>
            </a:r>
            <a:r>
              <a:rPr lang="en-US" sz="3200" b="1" dirty="0">
                <a:solidFill>
                  <a:srgbClr val="F9F9F9"/>
                </a:solidFill>
                <a:ea typeface="+mn-lt"/>
                <a:cs typeface="+mn-lt"/>
              </a:rPr>
              <a:t>10 000 ₸/</a:t>
            </a:r>
            <a:r>
              <a:rPr lang="en-US" sz="3200" b="1" dirty="0" err="1">
                <a:solidFill>
                  <a:srgbClr val="F9F9F9"/>
                </a:solidFill>
                <a:ea typeface="+mn-lt"/>
                <a:cs typeface="+mn-lt"/>
              </a:rPr>
              <a:t>год</a:t>
            </a:r>
            <a:r>
              <a:rPr lang="en-US" sz="3200" dirty="0">
                <a:solidFill>
                  <a:srgbClr val="F9F9F9"/>
                </a:solidFill>
                <a:ea typeface="+mn-lt"/>
                <a:cs typeface="+mn-lt"/>
              </a:rPr>
              <a:t> </a:t>
            </a:r>
            <a:r>
              <a:rPr lang="en-US" sz="3200" dirty="0" err="1">
                <a:solidFill>
                  <a:srgbClr val="F9F9F9"/>
                </a:solidFill>
                <a:ea typeface="+mn-lt"/>
                <a:cs typeface="+mn-lt"/>
              </a:rPr>
              <a:t>для</a:t>
            </a:r>
            <a:r>
              <a:rPr lang="en-US" sz="3200" dirty="0">
                <a:solidFill>
                  <a:srgbClr val="F9F9F9"/>
                </a:solidFill>
                <a:ea typeface="+mn-lt"/>
                <a:cs typeface="+mn-lt"/>
              </a:rPr>
              <a:t> </a:t>
            </a:r>
            <a:r>
              <a:rPr lang="en-US" sz="3200" dirty="0" err="1">
                <a:solidFill>
                  <a:srgbClr val="F9F9F9"/>
                </a:solidFill>
                <a:ea typeface="+mn-lt"/>
                <a:cs typeface="+mn-lt"/>
              </a:rPr>
              <a:t>клиента</a:t>
            </a:r>
            <a:r>
              <a:rPr lang="en-US" sz="3200" dirty="0">
                <a:solidFill>
                  <a:srgbClr val="F9F9F9"/>
                </a:solidFill>
                <a:ea typeface="+mn-lt"/>
                <a:cs typeface="+mn-lt"/>
              </a:rPr>
              <a:t> и </a:t>
            </a:r>
            <a:r>
              <a:rPr lang="en-US" sz="3200" b="1" dirty="0">
                <a:solidFill>
                  <a:srgbClr val="F9F9F9"/>
                </a:solidFill>
                <a:ea typeface="+mn-lt"/>
                <a:cs typeface="+mn-lt"/>
              </a:rPr>
              <a:t>5 000 ₸/</a:t>
            </a:r>
            <a:r>
              <a:rPr lang="en-US" sz="3200" b="1" dirty="0" err="1">
                <a:solidFill>
                  <a:srgbClr val="F9F9F9"/>
                </a:solidFill>
                <a:ea typeface="+mn-lt"/>
                <a:cs typeface="+mn-lt"/>
              </a:rPr>
              <a:t>год</a:t>
            </a:r>
            <a:r>
              <a:rPr lang="en-US" sz="3200" dirty="0">
                <a:solidFill>
                  <a:srgbClr val="F9F9F9"/>
                </a:solidFill>
                <a:ea typeface="+mn-lt"/>
                <a:cs typeface="+mn-lt"/>
              </a:rPr>
              <a:t> </a:t>
            </a:r>
            <a:r>
              <a:rPr lang="en-US" sz="3200" dirty="0" err="1">
                <a:solidFill>
                  <a:srgbClr val="F9F9F9"/>
                </a:solidFill>
                <a:ea typeface="+mn-lt"/>
                <a:cs typeface="+mn-lt"/>
              </a:rPr>
              <a:t>для</a:t>
            </a:r>
            <a:r>
              <a:rPr lang="en-US" sz="3200" dirty="0">
                <a:solidFill>
                  <a:srgbClr val="F9F9F9"/>
                </a:solidFill>
                <a:ea typeface="+mn-lt"/>
                <a:cs typeface="+mn-lt"/>
              </a:rPr>
              <a:t> </a:t>
            </a:r>
            <a:r>
              <a:rPr lang="en-US" sz="3200" dirty="0" err="1">
                <a:solidFill>
                  <a:srgbClr val="F9F9F9"/>
                </a:solidFill>
                <a:ea typeface="+mn-lt"/>
                <a:cs typeface="+mn-lt"/>
              </a:rPr>
              <a:t>партнера</a:t>
            </a:r>
            <a:r>
              <a:rPr lang="en-US" sz="3200" dirty="0">
                <a:solidFill>
                  <a:srgbClr val="F9F9F9"/>
                </a:solidFill>
                <a:ea typeface="+mn-lt"/>
                <a:cs typeface="+mn-lt"/>
              </a:rPr>
              <a:t>.</a:t>
            </a:r>
            <a:endParaRPr lang="en-US" sz="3200"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V="1">
            <a:off x="-4892290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10287000"/>
                </a:moveTo>
                <a:lnTo>
                  <a:pt x="10287000" y="10287000"/>
                </a:lnTo>
                <a:lnTo>
                  <a:pt x="10287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9046309">
            <a:off x="-6906587" y="2419709"/>
            <a:ext cx="13773389" cy="8229600"/>
          </a:xfrm>
          <a:custGeom>
            <a:avLst/>
            <a:gdLst/>
            <a:ahLst/>
            <a:cxnLst/>
            <a:rect l="l" t="t" r="r" b="b"/>
            <a:pathLst>
              <a:path w="13773389" h="8229600">
                <a:moveTo>
                  <a:pt x="0" y="0"/>
                </a:moveTo>
                <a:lnTo>
                  <a:pt x="13773390" y="0"/>
                </a:lnTo>
                <a:lnTo>
                  <a:pt x="1377339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9660446" flipH="1">
            <a:off x="3519650" y="520525"/>
            <a:ext cx="5731625" cy="6204736"/>
          </a:xfrm>
          <a:custGeom>
            <a:avLst/>
            <a:gdLst/>
            <a:ahLst/>
            <a:cxnLst/>
            <a:rect l="l" t="t" r="r" b="b"/>
            <a:pathLst>
              <a:path w="5731625" h="6204736">
                <a:moveTo>
                  <a:pt x="5731625" y="0"/>
                </a:moveTo>
                <a:lnTo>
                  <a:pt x="0" y="0"/>
                </a:lnTo>
                <a:lnTo>
                  <a:pt x="0" y="6204736"/>
                </a:lnTo>
                <a:lnTo>
                  <a:pt x="5731625" y="6204736"/>
                </a:lnTo>
                <a:lnTo>
                  <a:pt x="5731625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ru-KZ" dirty="0"/>
          </a:p>
        </p:txBody>
      </p:sp>
      <p:grpSp>
        <p:nvGrpSpPr>
          <p:cNvPr id="5" name="Group 5"/>
          <p:cNvGrpSpPr/>
          <p:nvPr/>
        </p:nvGrpSpPr>
        <p:grpSpPr>
          <a:xfrm>
            <a:off x="7962036" y="1648300"/>
            <a:ext cx="8622362" cy="1517650"/>
            <a:chOff x="0" y="0"/>
            <a:chExt cx="11496483" cy="2023533"/>
          </a:xfrm>
        </p:grpSpPr>
        <p:sp>
          <p:nvSpPr>
            <p:cNvPr id="6" name="TextBox 6"/>
            <p:cNvSpPr txBox="1"/>
            <p:nvPr/>
          </p:nvSpPr>
          <p:spPr>
            <a:xfrm>
              <a:off x="0" y="-180975"/>
              <a:ext cx="11487279" cy="1192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</a:pPr>
              <a:r>
                <a:rPr lang="en-US" sz="5000">
                  <a:solidFill>
                    <a:srgbClr val="66E894"/>
                  </a:solidFill>
                  <a:latin typeface="CY Grotesk STD Grand"/>
                  <a:ea typeface="CY Grotesk STD Grand"/>
                  <a:cs typeface="CY Grotesk STD Grand"/>
                  <a:sym typeface="CY Grotesk STD Grand"/>
                </a:rPr>
                <a:t>СПАСИБО 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9204" y="830792"/>
              <a:ext cx="11487279" cy="1192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</a:pPr>
              <a:r>
                <a:rPr lang="en-US" sz="5000">
                  <a:solidFill>
                    <a:srgbClr val="F9F9F9"/>
                  </a:solidFill>
                  <a:latin typeface="CY Grotesk STD Grand"/>
                  <a:ea typeface="CY Grotesk STD Grand"/>
                  <a:cs typeface="CY Grotesk STD Grand"/>
                  <a:sym typeface="CY Grotesk STD Grand"/>
                </a:rPr>
                <a:t>ЗА ВНИМАНИЕ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672057" y="8077581"/>
            <a:ext cx="6468028" cy="1424766"/>
            <a:chOff x="0" y="0"/>
            <a:chExt cx="1703514" cy="37524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703514" cy="375247"/>
            </a:xfrm>
            <a:custGeom>
              <a:avLst/>
              <a:gdLst/>
              <a:ahLst/>
              <a:cxnLst/>
              <a:rect l="l" t="t" r="r" b="b"/>
              <a:pathLst>
                <a:path w="1703514" h="375247">
                  <a:moveTo>
                    <a:pt x="119695" y="0"/>
                  </a:moveTo>
                  <a:lnTo>
                    <a:pt x="1583818" y="0"/>
                  </a:lnTo>
                  <a:cubicBezTo>
                    <a:pt x="1615564" y="0"/>
                    <a:pt x="1646009" y="12611"/>
                    <a:pt x="1668456" y="35058"/>
                  </a:cubicBezTo>
                  <a:cubicBezTo>
                    <a:pt x="1690903" y="57505"/>
                    <a:pt x="1703514" y="87950"/>
                    <a:pt x="1703514" y="119695"/>
                  </a:cubicBezTo>
                  <a:lnTo>
                    <a:pt x="1703514" y="255552"/>
                  </a:lnTo>
                  <a:cubicBezTo>
                    <a:pt x="1703514" y="287297"/>
                    <a:pt x="1690903" y="317742"/>
                    <a:pt x="1668456" y="340189"/>
                  </a:cubicBezTo>
                  <a:cubicBezTo>
                    <a:pt x="1646009" y="362636"/>
                    <a:pt x="1615564" y="375247"/>
                    <a:pt x="1583818" y="375247"/>
                  </a:cubicBezTo>
                  <a:lnTo>
                    <a:pt x="119695" y="375247"/>
                  </a:lnTo>
                  <a:cubicBezTo>
                    <a:pt x="87950" y="375247"/>
                    <a:pt x="57505" y="362636"/>
                    <a:pt x="35058" y="340189"/>
                  </a:cubicBezTo>
                  <a:cubicBezTo>
                    <a:pt x="12611" y="317742"/>
                    <a:pt x="0" y="287297"/>
                    <a:pt x="0" y="255552"/>
                  </a:cubicBezTo>
                  <a:lnTo>
                    <a:pt x="0" y="119695"/>
                  </a:lnTo>
                  <a:cubicBezTo>
                    <a:pt x="0" y="87950"/>
                    <a:pt x="12611" y="57505"/>
                    <a:pt x="35058" y="35058"/>
                  </a:cubicBezTo>
                  <a:cubicBezTo>
                    <a:pt x="57505" y="12611"/>
                    <a:pt x="87950" y="0"/>
                    <a:pt x="119695" y="0"/>
                  </a:cubicBezTo>
                  <a:close/>
                </a:path>
              </a:pathLst>
            </a:custGeom>
            <a:solidFill>
              <a:srgbClr val="66E894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9525"/>
              <a:ext cx="1703514" cy="3657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711647" y="8070521"/>
            <a:ext cx="2622425" cy="1455096"/>
            <a:chOff x="0" y="0"/>
            <a:chExt cx="690680" cy="38323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90680" cy="383235"/>
            </a:xfrm>
            <a:custGeom>
              <a:avLst/>
              <a:gdLst/>
              <a:ahLst/>
              <a:cxnLst/>
              <a:rect l="l" t="t" r="r" b="b"/>
              <a:pathLst>
                <a:path w="690680" h="383235">
                  <a:moveTo>
                    <a:pt x="191618" y="0"/>
                  </a:moveTo>
                  <a:lnTo>
                    <a:pt x="499062" y="0"/>
                  </a:lnTo>
                  <a:cubicBezTo>
                    <a:pt x="549882" y="0"/>
                    <a:pt x="598621" y="20188"/>
                    <a:pt x="634556" y="56124"/>
                  </a:cubicBezTo>
                  <a:cubicBezTo>
                    <a:pt x="670492" y="92059"/>
                    <a:pt x="690680" y="140797"/>
                    <a:pt x="690680" y="191618"/>
                  </a:cubicBezTo>
                  <a:lnTo>
                    <a:pt x="690680" y="191618"/>
                  </a:lnTo>
                  <a:cubicBezTo>
                    <a:pt x="690680" y="242438"/>
                    <a:pt x="670492" y="291176"/>
                    <a:pt x="634556" y="327112"/>
                  </a:cubicBezTo>
                  <a:cubicBezTo>
                    <a:pt x="598621" y="363047"/>
                    <a:pt x="549882" y="383235"/>
                    <a:pt x="499062" y="383235"/>
                  </a:cubicBezTo>
                  <a:lnTo>
                    <a:pt x="191618" y="383235"/>
                  </a:lnTo>
                  <a:cubicBezTo>
                    <a:pt x="140797" y="383235"/>
                    <a:pt x="92059" y="363047"/>
                    <a:pt x="56124" y="327112"/>
                  </a:cubicBezTo>
                  <a:cubicBezTo>
                    <a:pt x="20188" y="291176"/>
                    <a:pt x="0" y="242438"/>
                    <a:pt x="0" y="191618"/>
                  </a:cubicBezTo>
                  <a:lnTo>
                    <a:pt x="0" y="191618"/>
                  </a:lnTo>
                  <a:cubicBezTo>
                    <a:pt x="0" y="140797"/>
                    <a:pt x="20188" y="92059"/>
                    <a:pt x="56124" y="56124"/>
                  </a:cubicBezTo>
                  <a:cubicBezTo>
                    <a:pt x="92059" y="20188"/>
                    <a:pt x="140797" y="0"/>
                    <a:pt x="191618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9525"/>
              <a:ext cx="690680" cy="3737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5140085" y="1801981"/>
            <a:ext cx="605144" cy="605144"/>
          </a:xfrm>
          <a:custGeom>
            <a:avLst/>
            <a:gdLst/>
            <a:ahLst/>
            <a:cxnLst/>
            <a:rect l="l" t="t" r="r" b="b"/>
            <a:pathLst>
              <a:path w="605144" h="605144">
                <a:moveTo>
                  <a:pt x="0" y="0"/>
                </a:moveTo>
                <a:lnTo>
                  <a:pt x="605144" y="0"/>
                </a:lnTo>
                <a:lnTo>
                  <a:pt x="605144" y="605144"/>
                </a:lnTo>
                <a:lnTo>
                  <a:pt x="0" y="6051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8672057" y="9525617"/>
            <a:ext cx="605144" cy="605144"/>
          </a:xfrm>
          <a:custGeom>
            <a:avLst/>
            <a:gdLst/>
            <a:ahLst/>
            <a:cxnLst/>
            <a:rect l="l" t="t" r="r" b="b"/>
            <a:pathLst>
              <a:path w="605144" h="605144">
                <a:moveTo>
                  <a:pt x="0" y="0"/>
                </a:moveTo>
                <a:lnTo>
                  <a:pt x="605144" y="0"/>
                </a:lnTo>
                <a:lnTo>
                  <a:pt x="605144" y="605144"/>
                </a:lnTo>
                <a:lnTo>
                  <a:pt x="0" y="6051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6" name="AutoShape 16"/>
          <p:cNvSpPr/>
          <p:nvPr/>
        </p:nvSpPr>
        <p:spPr>
          <a:xfrm>
            <a:off x="15334072" y="9410403"/>
            <a:ext cx="6333793" cy="0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7" name="Group 17"/>
          <p:cNvGrpSpPr/>
          <p:nvPr/>
        </p:nvGrpSpPr>
        <p:grpSpPr>
          <a:xfrm>
            <a:off x="15334072" y="9258300"/>
            <a:ext cx="269817" cy="284144"/>
            <a:chOff x="0" y="0"/>
            <a:chExt cx="211009" cy="22221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11009" cy="222214"/>
            </a:xfrm>
            <a:custGeom>
              <a:avLst/>
              <a:gdLst/>
              <a:ahLst/>
              <a:cxnLst/>
              <a:rect l="l" t="t" r="r" b="b"/>
              <a:pathLst>
                <a:path w="211009" h="222214">
                  <a:moveTo>
                    <a:pt x="105505" y="0"/>
                  </a:moveTo>
                  <a:lnTo>
                    <a:pt x="105505" y="0"/>
                  </a:lnTo>
                  <a:cubicBezTo>
                    <a:pt x="163773" y="0"/>
                    <a:pt x="211009" y="47236"/>
                    <a:pt x="211009" y="105505"/>
                  </a:cubicBezTo>
                  <a:lnTo>
                    <a:pt x="211009" y="116710"/>
                  </a:lnTo>
                  <a:cubicBezTo>
                    <a:pt x="211009" y="144691"/>
                    <a:pt x="199894" y="171527"/>
                    <a:pt x="180108" y="191313"/>
                  </a:cubicBezTo>
                  <a:cubicBezTo>
                    <a:pt x="160322" y="211099"/>
                    <a:pt x="133486" y="222214"/>
                    <a:pt x="105505" y="222214"/>
                  </a:cubicBezTo>
                  <a:lnTo>
                    <a:pt x="105505" y="222214"/>
                  </a:lnTo>
                  <a:cubicBezTo>
                    <a:pt x="77523" y="222214"/>
                    <a:pt x="50688" y="211099"/>
                    <a:pt x="30902" y="191313"/>
                  </a:cubicBezTo>
                  <a:cubicBezTo>
                    <a:pt x="11116" y="171527"/>
                    <a:pt x="0" y="144691"/>
                    <a:pt x="0" y="116710"/>
                  </a:cubicBezTo>
                  <a:lnTo>
                    <a:pt x="0" y="105505"/>
                  </a:lnTo>
                  <a:cubicBezTo>
                    <a:pt x="0" y="77523"/>
                    <a:pt x="11116" y="50688"/>
                    <a:pt x="30902" y="30902"/>
                  </a:cubicBezTo>
                  <a:cubicBezTo>
                    <a:pt x="50688" y="11116"/>
                    <a:pt x="77523" y="0"/>
                    <a:pt x="105505" y="0"/>
                  </a:cubicBezTo>
                  <a:close/>
                </a:path>
              </a:pathLst>
            </a:custGeom>
            <a:solidFill>
              <a:srgbClr val="071019"/>
            </a:solidFill>
            <a:ln w="38100" cap="rnd">
              <a:solidFill>
                <a:srgbClr val="F9F9F9"/>
              </a:solidFill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19050"/>
              <a:ext cx="211009" cy="2031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88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859447" y="2655474"/>
            <a:ext cx="5246370" cy="5246370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 rot="-29999">
              <a:off x="-2249" y="-2249"/>
              <a:ext cx="817298" cy="817298"/>
            </a:xfrm>
            <a:custGeom>
              <a:avLst/>
              <a:gdLst/>
              <a:ahLst/>
              <a:cxnLst/>
              <a:rect l="l" t="t" r="r" b="b"/>
              <a:pathLst>
                <a:path w="817298" h="817298">
                  <a:moveTo>
                    <a:pt x="153372" y="6"/>
                  </a:moveTo>
                  <a:lnTo>
                    <a:pt x="671018" y="4523"/>
                  </a:lnTo>
                  <a:cubicBezTo>
                    <a:pt x="752514" y="5234"/>
                    <a:pt x="818003" y="71876"/>
                    <a:pt x="817292" y="153372"/>
                  </a:cubicBezTo>
                  <a:lnTo>
                    <a:pt x="812775" y="671018"/>
                  </a:lnTo>
                  <a:cubicBezTo>
                    <a:pt x="812064" y="752514"/>
                    <a:pt x="745422" y="818003"/>
                    <a:pt x="663926" y="817292"/>
                  </a:cubicBezTo>
                  <a:lnTo>
                    <a:pt x="146280" y="812775"/>
                  </a:lnTo>
                  <a:cubicBezTo>
                    <a:pt x="64784" y="812064"/>
                    <a:pt x="-705" y="745422"/>
                    <a:pt x="6" y="663926"/>
                  </a:cubicBezTo>
                  <a:lnTo>
                    <a:pt x="4523" y="146280"/>
                  </a:lnTo>
                  <a:cubicBezTo>
                    <a:pt x="5234" y="64784"/>
                    <a:pt x="71876" y="-705"/>
                    <a:pt x="153372" y="6"/>
                  </a:cubicBezTo>
                  <a:close/>
                </a:path>
              </a:pathLst>
            </a:custGeom>
            <a:blipFill>
              <a:blip r:embed="rId7"/>
              <a:stretch>
                <a:fillRect l="-6855" t="-3554" r="-5073" b="-8375"/>
              </a:stretch>
            </a:blipFill>
          </p:spPr>
        </p:sp>
      </p:grpSp>
      <p:grpSp>
        <p:nvGrpSpPr>
          <p:cNvPr id="22" name="Group 22"/>
          <p:cNvGrpSpPr/>
          <p:nvPr/>
        </p:nvGrpSpPr>
        <p:grpSpPr>
          <a:xfrm>
            <a:off x="10715364" y="3316152"/>
            <a:ext cx="3307496" cy="3307496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53837" y="0"/>
                  </a:moveTo>
                  <a:lnTo>
                    <a:pt x="758963" y="0"/>
                  </a:lnTo>
                  <a:cubicBezTo>
                    <a:pt x="773242" y="0"/>
                    <a:pt x="786935" y="5672"/>
                    <a:pt x="797032" y="15768"/>
                  </a:cubicBezTo>
                  <a:cubicBezTo>
                    <a:pt x="807128" y="25865"/>
                    <a:pt x="812800" y="39558"/>
                    <a:pt x="812800" y="53837"/>
                  </a:cubicBezTo>
                  <a:lnTo>
                    <a:pt x="812800" y="758963"/>
                  </a:lnTo>
                  <a:cubicBezTo>
                    <a:pt x="812800" y="773242"/>
                    <a:pt x="807128" y="786935"/>
                    <a:pt x="797032" y="797032"/>
                  </a:cubicBezTo>
                  <a:cubicBezTo>
                    <a:pt x="786935" y="807128"/>
                    <a:pt x="773242" y="812800"/>
                    <a:pt x="758963" y="812800"/>
                  </a:cubicBezTo>
                  <a:lnTo>
                    <a:pt x="53837" y="812800"/>
                  </a:lnTo>
                  <a:cubicBezTo>
                    <a:pt x="39558" y="812800"/>
                    <a:pt x="25865" y="807128"/>
                    <a:pt x="15768" y="797032"/>
                  </a:cubicBezTo>
                  <a:cubicBezTo>
                    <a:pt x="5672" y="786935"/>
                    <a:pt x="0" y="773242"/>
                    <a:pt x="0" y="758963"/>
                  </a:cubicBezTo>
                  <a:lnTo>
                    <a:pt x="0" y="53837"/>
                  </a:lnTo>
                  <a:cubicBezTo>
                    <a:pt x="0" y="39558"/>
                    <a:pt x="5672" y="25865"/>
                    <a:pt x="15768" y="15768"/>
                  </a:cubicBezTo>
                  <a:cubicBezTo>
                    <a:pt x="25865" y="5672"/>
                    <a:pt x="39558" y="0"/>
                    <a:pt x="53837" y="0"/>
                  </a:cubicBezTo>
                  <a:close/>
                </a:path>
              </a:pathLst>
            </a:custGeom>
            <a:blipFill>
              <a:blip r:embed="rId8"/>
              <a:stretch>
                <a:fillRect l="-26503" t="-218721" r="-49505" b="-84737"/>
              </a:stretch>
            </a:blipFill>
          </p:spPr>
        </p:sp>
      </p:grpSp>
      <p:sp>
        <p:nvSpPr>
          <p:cNvPr id="24" name="TextBox 24"/>
          <p:cNvSpPr txBox="1"/>
          <p:nvPr/>
        </p:nvSpPr>
        <p:spPr>
          <a:xfrm>
            <a:off x="8672057" y="8155916"/>
            <a:ext cx="3949030" cy="1191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7101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ПОДРОБНЕЕ О ПРИЛОЖЕНИИ И ВНЕДРЕНИИ:​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817870" y="6773851"/>
            <a:ext cx="7016416" cy="1191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A3CA8C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НАВЕДИТЕ КАМЕРУ ТЕЛЕФОНА НА QR-КОД, ЧТОБЫ ОТКРЫТЬ СТРАНИЦУПРОДУКТА.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28700" y="1300475"/>
            <a:ext cx="3274622" cy="382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 b="1" u="sng" dirty="0">
                <a:solidFill>
                  <a:srgbClr val="00B050"/>
                </a:solidFill>
                <a:latin typeface="CY Grotesk STD Grand Bold"/>
                <a:ea typeface="CY Grotesk STD Grand Bold"/>
                <a:cs typeface="CY Grotesk STD Grand Bold"/>
                <a:sym typeface="CY Grotesk STD Grand Bold"/>
                <a:hlinkClick r:id="rId9" tooltip="https://nika.com.kz/invent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NIKA INVENT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849402" y="8546442"/>
            <a:ext cx="3274622" cy="382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 b="1" u="sng" dirty="0">
                <a:solidFill>
                  <a:srgbClr val="00B050"/>
                </a:solidFill>
                <a:latin typeface="CY Grotesk STD Grand Bold"/>
                <a:ea typeface="CY Grotesk STD Grand Bold"/>
                <a:cs typeface="CY Grotesk STD Grand Bold"/>
                <a:sym typeface="CY Grotesk STD Grand Bold"/>
                <a:hlinkClick r:id="rId9" tooltip="https://nika.com.kz/invent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NIKA INVENT</a:t>
            </a:r>
          </a:p>
        </p:txBody>
      </p:sp>
      <p:sp>
        <p:nvSpPr>
          <p:cNvPr id="28" name="TextBox 25">
            <a:extLst>
              <a:ext uri="{FF2B5EF4-FFF2-40B4-BE49-F238E27FC236}">
                <a16:creationId xmlns:a16="http://schemas.microsoft.com/office/drawing/2014/main" id="{0C1A1EFD-DE0F-B07F-3179-94D09F2D5F41}"/>
              </a:ext>
            </a:extLst>
          </p:cNvPr>
          <p:cNvSpPr txBox="1"/>
          <p:nvPr/>
        </p:nvSpPr>
        <p:spPr>
          <a:xfrm>
            <a:off x="8469528" y="917337"/>
            <a:ext cx="7615130" cy="3793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A3CA8C"/>
                </a:solidFill>
                <a:ea typeface="+mn-lt"/>
                <a:cs typeface="+mn-lt"/>
                <a:sym typeface="CY Grotesk STD Grand"/>
              </a:rPr>
              <a:t>Новокшанов</a:t>
            </a:r>
            <a:r>
              <a:rPr lang="en-US" sz="2400" dirty="0">
                <a:solidFill>
                  <a:srgbClr val="A3CA8C"/>
                </a:solidFill>
                <a:ea typeface="+mn-lt"/>
                <a:cs typeface="+mn-lt"/>
                <a:sym typeface="CY Grotesk STD Grand"/>
              </a:rPr>
              <a:t> Г.К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136951">
            <a:off x="14649353" y="-2267581"/>
            <a:ext cx="8457160" cy="5053153"/>
          </a:xfrm>
          <a:custGeom>
            <a:avLst/>
            <a:gdLst/>
            <a:ahLst/>
            <a:cxnLst/>
            <a:rect l="l" t="t" r="r" b="b"/>
            <a:pathLst>
              <a:path w="8457160" h="5053153">
                <a:moveTo>
                  <a:pt x="0" y="0"/>
                </a:moveTo>
                <a:lnTo>
                  <a:pt x="8457160" y="0"/>
                </a:lnTo>
                <a:lnTo>
                  <a:pt x="8457160" y="5053153"/>
                </a:lnTo>
                <a:lnTo>
                  <a:pt x="0" y="50531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146420">
            <a:off x="16341432" y="-2916602"/>
            <a:ext cx="5546679" cy="5546679"/>
          </a:xfrm>
          <a:custGeom>
            <a:avLst/>
            <a:gdLst/>
            <a:ahLst/>
            <a:cxnLst/>
            <a:rect l="l" t="t" r="r" b="b"/>
            <a:pathLst>
              <a:path w="5546679" h="5546679">
                <a:moveTo>
                  <a:pt x="0" y="0"/>
                </a:moveTo>
                <a:lnTo>
                  <a:pt x="5546679" y="0"/>
                </a:lnTo>
                <a:lnTo>
                  <a:pt x="5546679" y="5546679"/>
                </a:lnTo>
                <a:lnTo>
                  <a:pt x="0" y="55466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09261" y="857250"/>
            <a:ext cx="8984004" cy="1750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15"/>
              </a:lnSpc>
            </a:pPr>
            <a:r>
              <a:rPr lang="en-US" sz="4796">
                <a:solidFill>
                  <a:srgbClr val="66E894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Полный цикл работы: от 1С до выгрузки​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09261" y="2654577"/>
            <a:ext cx="12173711" cy="80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Пять шагов описывают путь данных и действий оператора: от подготовки документа до результата в CSV.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772239" y="3704138"/>
            <a:ext cx="2703470" cy="3188402"/>
            <a:chOff x="0" y="0"/>
            <a:chExt cx="712025" cy="83974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12025" cy="839744"/>
            </a:xfrm>
            <a:custGeom>
              <a:avLst/>
              <a:gdLst/>
              <a:ahLst/>
              <a:cxnLst/>
              <a:rect l="l" t="t" r="r" b="b"/>
              <a:pathLst>
                <a:path w="712025" h="839744">
                  <a:moveTo>
                    <a:pt x="85911" y="0"/>
                  </a:moveTo>
                  <a:lnTo>
                    <a:pt x="626114" y="0"/>
                  </a:lnTo>
                  <a:cubicBezTo>
                    <a:pt x="648899" y="0"/>
                    <a:pt x="670751" y="9051"/>
                    <a:pt x="686862" y="25163"/>
                  </a:cubicBezTo>
                  <a:cubicBezTo>
                    <a:pt x="702974" y="41274"/>
                    <a:pt x="712025" y="63126"/>
                    <a:pt x="712025" y="85911"/>
                  </a:cubicBezTo>
                  <a:lnTo>
                    <a:pt x="712025" y="753833"/>
                  </a:lnTo>
                  <a:cubicBezTo>
                    <a:pt x="712025" y="776618"/>
                    <a:pt x="702974" y="798470"/>
                    <a:pt x="686862" y="814581"/>
                  </a:cubicBezTo>
                  <a:cubicBezTo>
                    <a:pt x="670751" y="830693"/>
                    <a:pt x="648899" y="839744"/>
                    <a:pt x="626114" y="839744"/>
                  </a:cubicBezTo>
                  <a:lnTo>
                    <a:pt x="85911" y="839744"/>
                  </a:lnTo>
                  <a:cubicBezTo>
                    <a:pt x="63126" y="839744"/>
                    <a:pt x="41274" y="830693"/>
                    <a:pt x="25163" y="814581"/>
                  </a:cubicBezTo>
                  <a:cubicBezTo>
                    <a:pt x="9051" y="798470"/>
                    <a:pt x="0" y="776618"/>
                    <a:pt x="0" y="753833"/>
                  </a:cubicBezTo>
                  <a:lnTo>
                    <a:pt x="0" y="85911"/>
                  </a:lnTo>
                  <a:cubicBezTo>
                    <a:pt x="0" y="63126"/>
                    <a:pt x="9051" y="41274"/>
                    <a:pt x="25163" y="25163"/>
                  </a:cubicBezTo>
                  <a:cubicBezTo>
                    <a:pt x="41274" y="9051"/>
                    <a:pt x="63126" y="0"/>
                    <a:pt x="85911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9525"/>
              <a:ext cx="712025" cy="8302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3475709" y="5054714"/>
            <a:ext cx="789823" cy="789823"/>
          </a:xfrm>
          <a:custGeom>
            <a:avLst/>
            <a:gdLst/>
            <a:ahLst/>
            <a:cxnLst/>
            <a:rect l="l" t="t" r="r" b="b"/>
            <a:pathLst>
              <a:path w="789823" h="789823">
                <a:moveTo>
                  <a:pt x="0" y="0"/>
                </a:moveTo>
                <a:lnTo>
                  <a:pt x="789824" y="0"/>
                </a:lnTo>
                <a:lnTo>
                  <a:pt x="789824" y="789823"/>
                </a:lnTo>
                <a:lnTo>
                  <a:pt x="0" y="7898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904711" y="3877909"/>
            <a:ext cx="659060" cy="422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21"/>
              </a:lnSpc>
            </a:pPr>
            <a:r>
              <a:rPr lang="en-US" sz="2705" b="1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1С</a:t>
            </a:r>
          </a:p>
        </p:txBody>
      </p:sp>
      <p:sp>
        <p:nvSpPr>
          <p:cNvPr id="11" name="Freeform 11"/>
          <p:cNvSpPr/>
          <p:nvPr/>
        </p:nvSpPr>
        <p:spPr>
          <a:xfrm>
            <a:off x="7016875" y="5054714"/>
            <a:ext cx="789823" cy="789823"/>
          </a:xfrm>
          <a:custGeom>
            <a:avLst/>
            <a:gdLst/>
            <a:ahLst/>
            <a:cxnLst/>
            <a:rect l="l" t="t" r="r" b="b"/>
            <a:pathLst>
              <a:path w="789823" h="789823">
                <a:moveTo>
                  <a:pt x="0" y="0"/>
                </a:moveTo>
                <a:lnTo>
                  <a:pt x="789824" y="0"/>
                </a:lnTo>
                <a:lnTo>
                  <a:pt x="789824" y="789823"/>
                </a:lnTo>
                <a:lnTo>
                  <a:pt x="0" y="7898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448092" y="6589969"/>
            <a:ext cx="605144" cy="605144"/>
          </a:xfrm>
          <a:custGeom>
            <a:avLst/>
            <a:gdLst/>
            <a:ahLst/>
            <a:cxnLst/>
            <a:rect l="l" t="t" r="r" b="b"/>
            <a:pathLst>
              <a:path w="605144" h="605144">
                <a:moveTo>
                  <a:pt x="0" y="0"/>
                </a:moveTo>
                <a:lnTo>
                  <a:pt x="605144" y="0"/>
                </a:lnTo>
                <a:lnTo>
                  <a:pt x="605144" y="605144"/>
                </a:lnTo>
                <a:lnTo>
                  <a:pt x="0" y="6051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696220" y="726128"/>
            <a:ext cx="605144" cy="605144"/>
          </a:xfrm>
          <a:custGeom>
            <a:avLst/>
            <a:gdLst/>
            <a:ahLst/>
            <a:cxnLst/>
            <a:rect l="l" t="t" r="r" b="b"/>
            <a:pathLst>
              <a:path w="605144" h="605144">
                <a:moveTo>
                  <a:pt x="0" y="0"/>
                </a:moveTo>
                <a:lnTo>
                  <a:pt x="605144" y="0"/>
                </a:lnTo>
                <a:lnTo>
                  <a:pt x="605144" y="605144"/>
                </a:lnTo>
                <a:lnTo>
                  <a:pt x="0" y="6051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9426404" y="6214363"/>
            <a:ext cx="269817" cy="269817"/>
            <a:chOff x="0" y="0"/>
            <a:chExt cx="211009" cy="21100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11009" cy="211009"/>
            </a:xfrm>
            <a:custGeom>
              <a:avLst/>
              <a:gdLst/>
              <a:ahLst/>
              <a:cxnLst/>
              <a:rect l="l" t="t" r="r" b="b"/>
              <a:pathLst>
                <a:path w="211009" h="211009">
                  <a:moveTo>
                    <a:pt x="105505" y="0"/>
                  </a:moveTo>
                  <a:lnTo>
                    <a:pt x="105505" y="0"/>
                  </a:lnTo>
                  <a:cubicBezTo>
                    <a:pt x="163773" y="0"/>
                    <a:pt x="211009" y="47236"/>
                    <a:pt x="211009" y="105505"/>
                  </a:cubicBezTo>
                  <a:lnTo>
                    <a:pt x="211009" y="105505"/>
                  </a:lnTo>
                  <a:cubicBezTo>
                    <a:pt x="211009" y="133486"/>
                    <a:pt x="199894" y="160322"/>
                    <a:pt x="180108" y="180108"/>
                  </a:cubicBezTo>
                  <a:cubicBezTo>
                    <a:pt x="160322" y="199894"/>
                    <a:pt x="133486" y="211009"/>
                    <a:pt x="105505" y="211009"/>
                  </a:cubicBezTo>
                  <a:lnTo>
                    <a:pt x="105505" y="211009"/>
                  </a:lnTo>
                  <a:cubicBezTo>
                    <a:pt x="77523" y="211009"/>
                    <a:pt x="50688" y="199894"/>
                    <a:pt x="30902" y="180108"/>
                  </a:cubicBezTo>
                  <a:cubicBezTo>
                    <a:pt x="11116" y="160322"/>
                    <a:pt x="0" y="133486"/>
                    <a:pt x="0" y="105505"/>
                  </a:cubicBezTo>
                  <a:lnTo>
                    <a:pt x="0" y="105505"/>
                  </a:lnTo>
                  <a:cubicBezTo>
                    <a:pt x="0" y="77523"/>
                    <a:pt x="11116" y="50688"/>
                    <a:pt x="30902" y="30902"/>
                  </a:cubicBezTo>
                  <a:cubicBezTo>
                    <a:pt x="50688" y="11116"/>
                    <a:pt x="77523" y="0"/>
                    <a:pt x="105505" y="0"/>
                  </a:cubicBezTo>
                  <a:close/>
                </a:path>
              </a:pathLst>
            </a:custGeom>
            <a:solidFill>
              <a:srgbClr val="071019"/>
            </a:solidFill>
            <a:ln w="38100" cap="rnd">
              <a:solidFill>
                <a:srgbClr val="F9F9F9"/>
              </a:solidFill>
              <a:prstDash val="solid"/>
              <a:round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19050"/>
              <a:ext cx="211009" cy="191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88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053236" y="4488264"/>
            <a:ext cx="2141476" cy="2139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В 1С готовится справочниктоваров и документ сбора.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4326799" y="3704138"/>
            <a:ext cx="2703470" cy="3188402"/>
            <a:chOff x="0" y="0"/>
            <a:chExt cx="712025" cy="83974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712025" cy="839744"/>
            </a:xfrm>
            <a:custGeom>
              <a:avLst/>
              <a:gdLst/>
              <a:ahLst/>
              <a:cxnLst/>
              <a:rect l="l" t="t" r="r" b="b"/>
              <a:pathLst>
                <a:path w="712025" h="839744">
                  <a:moveTo>
                    <a:pt x="85911" y="0"/>
                  </a:moveTo>
                  <a:lnTo>
                    <a:pt x="626114" y="0"/>
                  </a:lnTo>
                  <a:cubicBezTo>
                    <a:pt x="648899" y="0"/>
                    <a:pt x="670751" y="9051"/>
                    <a:pt x="686862" y="25163"/>
                  </a:cubicBezTo>
                  <a:cubicBezTo>
                    <a:pt x="702974" y="41274"/>
                    <a:pt x="712025" y="63126"/>
                    <a:pt x="712025" y="85911"/>
                  </a:cubicBezTo>
                  <a:lnTo>
                    <a:pt x="712025" y="753833"/>
                  </a:lnTo>
                  <a:cubicBezTo>
                    <a:pt x="712025" y="776618"/>
                    <a:pt x="702974" y="798470"/>
                    <a:pt x="686862" y="814581"/>
                  </a:cubicBezTo>
                  <a:cubicBezTo>
                    <a:pt x="670751" y="830693"/>
                    <a:pt x="648899" y="839744"/>
                    <a:pt x="626114" y="839744"/>
                  </a:cubicBezTo>
                  <a:lnTo>
                    <a:pt x="85911" y="839744"/>
                  </a:lnTo>
                  <a:cubicBezTo>
                    <a:pt x="63126" y="839744"/>
                    <a:pt x="41274" y="830693"/>
                    <a:pt x="25163" y="814581"/>
                  </a:cubicBezTo>
                  <a:cubicBezTo>
                    <a:pt x="9051" y="798470"/>
                    <a:pt x="0" y="776618"/>
                    <a:pt x="0" y="753833"/>
                  </a:cubicBezTo>
                  <a:lnTo>
                    <a:pt x="0" y="85911"/>
                  </a:lnTo>
                  <a:cubicBezTo>
                    <a:pt x="0" y="63126"/>
                    <a:pt x="9051" y="41274"/>
                    <a:pt x="25163" y="25163"/>
                  </a:cubicBezTo>
                  <a:cubicBezTo>
                    <a:pt x="41274" y="9051"/>
                    <a:pt x="63126" y="0"/>
                    <a:pt x="85911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9525"/>
              <a:ext cx="712025" cy="8302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5175016" y="3877909"/>
            <a:ext cx="1007035" cy="422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21"/>
              </a:lnSpc>
            </a:pPr>
            <a:r>
              <a:rPr lang="en-US" sz="2705" b="1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CSV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570466" y="4488264"/>
            <a:ext cx="2141476" cy="2139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Данные передаютсяфайлами через FTP или папку обмена.</a:t>
            </a:r>
          </a:p>
        </p:txBody>
      </p:sp>
      <p:sp>
        <p:nvSpPr>
          <p:cNvPr id="23" name="Freeform 23"/>
          <p:cNvSpPr/>
          <p:nvPr/>
        </p:nvSpPr>
        <p:spPr>
          <a:xfrm rot="5400000">
            <a:off x="13664848" y="6407001"/>
            <a:ext cx="789823" cy="789823"/>
          </a:xfrm>
          <a:custGeom>
            <a:avLst/>
            <a:gdLst/>
            <a:ahLst/>
            <a:cxnLst/>
            <a:rect l="l" t="t" r="r" b="b"/>
            <a:pathLst>
              <a:path w="789823" h="789823">
                <a:moveTo>
                  <a:pt x="0" y="0"/>
                </a:moveTo>
                <a:lnTo>
                  <a:pt x="789823" y="0"/>
                </a:lnTo>
                <a:lnTo>
                  <a:pt x="789823" y="789823"/>
                </a:lnTo>
                <a:lnTo>
                  <a:pt x="0" y="7898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7863849" y="3704138"/>
            <a:ext cx="3342775" cy="3188402"/>
            <a:chOff x="0" y="0"/>
            <a:chExt cx="880402" cy="83974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80402" cy="839744"/>
            </a:xfrm>
            <a:custGeom>
              <a:avLst/>
              <a:gdLst/>
              <a:ahLst/>
              <a:cxnLst/>
              <a:rect l="l" t="t" r="r" b="b"/>
              <a:pathLst>
                <a:path w="880402" h="839744">
                  <a:moveTo>
                    <a:pt x="69480" y="0"/>
                  </a:moveTo>
                  <a:lnTo>
                    <a:pt x="810921" y="0"/>
                  </a:lnTo>
                  <a:cubicBezTo>
                    <a:pt x="829349" y="0"/>
                    <a:pt x="847021" y="7320"/>
                    <a:pt x="860051" y="20350"/>
                  </a:cubicBezTo>
                  <a:cubicBezTo>
                    <a:pt x="873081" y="33380"/>
                    <a:pt x="880402" y="51053"/>
                    <a:pt x="880402" y="69480"/>
                  </a:cubicBezTo>
                  <a:lnTo>
                    <a:pt x="880402" y="770263"/>
                  </a:lnTo>
                  <a:cubicBezTo>
                    <a:pt x="880402" y="808636"/>
                    <a:pt x="849294" y="839744"/>
                    <a:pt x="810921" y="839744"/>
                  </a:cubicBezTo>
                  <a:lnTo>
                    <a:pt x="69480" y="839744"/>
                  </a:lnTo>
                  <a:cubicBezTo>
                    <a:pt x="51053" y="839744"/>
                    <a:pt x="33380" y="832424"/>
                    <a:pt x="20350" y="819393"/>
                  </a:cubicBezTo>
                  <a:cubicBezTo>
                    <a:pt x="7320" y="806363"/>
                    <a:pt x="0" y="788691"/>
                    <a:pt x="0" y="770263"/>
                  </a:cubicBezTo>
                  <a:lnTo>
                    <a:pt x="0" y="69480"/>
                  </a:lnTo>
                  <a:cubicBezTo>
                    <a:pt x="0" y="51053"/>
                    <a:pt x="7320" y="33380"/>
                    <a:pt x="20350" y="20350"/>
                  </a:cubicBezTo>
                  <a:cubicBezTo>
                    <a:pt x="33380" y="7320"/>
                    <a:pt x="51053" y="0"/>
                    <a:pt x="69480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9525"/>
              <a:ext cx="880402" cy="8302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8050909" y="3887434"/>
            <a:ext cx="3290623" cy="401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3"/>
              </a:lnSpc>
            </a:pPr>
            <a:r>
              <a:rPr lang="en-US" sz="2605" b="1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УСТРОЙСТВО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159124" y="4488264"/>
            <a:ext cx="2702397" cy="1787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Оператор открывает приложение на ТСД или телефоне.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12101222" y="3704138"/>
            <a:ext cx="4033328" cy="2645132"/>
            <a:chOff x="0" y="0"/>
            <a:chExt cx="1062276" cy="69666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062276" cy="696660"/>
            </a:xfrm>
            <a:custGeom>
              <a:avLst/>
              <a:gdLst/>
              <a:ahLst/>
              <a:cxnLst/>
              <a:rect l="l" t="t" r="r" b="b"/>
              <a:pathLst>
                <a:path w="1062276" h="696660">
                  <a:moveTo>
                    <a:pt x="57585" y="0"/>
                  </a:moveTo>
                  <a:lnTo>
                    <a:pt x="1004691" y="0"/>
                  </a:lnTo>
                  <a:cubicBezTo>
                    <a:pt x="1036494" y="0"/>
                    <a:pt x="1062276" y="25782"/>
                    <a:pt x="1062276" y="57585"/>
                  </a:cubicBezTo>
                  <a:lnTo>
                    <a:pt x="1062276" y="639076"/>
                  </a:lnTo>
                  <a:cubicBezTo>
                    <a:pt x="1062276" y="654348"/>
                    <a:pt x="1056209" y="668995"/>
                    <a:pt x="1045410" y="679794"/>
                  </a:cubicBezTo>
                  <a:cubicBezTo>
                    <a:pt x="1034610" y="690593"/>
                    <a:pt x="1019964" y="696660"/>
                    <a:pt x="1004691" y="696660"/>
                  </a:cubicBezTo>
                  <a:lnTo>
                    <a:pt x="57585" y="696660"/>
                  </a:lnTo>
                  <a:cubicBezTo>
                    <a:pt x="25782" y="696660"/>
                    <a:pt x="0" y="670879"/>
                    <a:pt x="0" y="639076"/>
                  </a:cubicBezTo>
                  <a:lnTo>
                    <a:pt x="0" y="57585"/>
                  </a:lnTo>
                  <a:cubicBezTo>
                    <a:pt x="0" y="25782"/>
                    <a:pt x="25782" y="0"/>
                    <a:pt x="57585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9525"/>
              <a:ext cx="1062276" cy="6871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12236600" y="3887434"/>
            <a:ext cx="3943076" cy="401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3"/>
              </a:lnSpc>
            </a:pPr>
            <a:r>
              <a:rPr lang="en-US" sz="2605" b="1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СКАНИРОВАНИЕ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282197" y="4699559"/>
            <a:ext cx="3555126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Оператор открывает приложение на ТСД или телефоне.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12101222" y="7301599"/>
            <a:ext cx="4033328" cy="2119206"/>
            <a:chOff x="0" y="0"/>
            <a:chExt cx="1062276" cy="558145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062276" cy="558145"/>
            </a:xfrm>
            <a:custGeom>
              <a:avLst/>
              <a:gdLst/>
              <a:ahLst/>
              <a:cxnLst/>
              <a:rect l="l" t="t" r="r" b="b"/>
              <a:pathLst>
                <a:path w="1062276" h="558145">
                  <a:moveTo>
                    <a:pt x="57585" y="0"/>
                  </a:moveTo>
                  <a:lnTo>
                    <a:pt x="1004691" y="0"/>
                  </a:lnTo>
                  <a:cubicBezTo>
                    <a:pt x="1036494" y="0"/>
                    <a:pt x="1062276" y="25782"/>
                    <a:pt x="1062276" y="57585"/>
                  </a:cubicBezTo>
                  <a:lnTo>
                    <a:pt x="1062276" y="500560"/>
                  </a:lnTo>
                  <a:cubicBezTo>
                    <a:pt x="1062276" y="532363"/>
                    <a:pt x="1036494" y="558145"/>
                    <a:pt x="1004691" y="558145"/>
                  </a:cubicBezTo>
                  <a:lnTo>
                    <a:pt x="57585" y="558145"/>
                  </a:lnTo>
                  <a:cubicBezTo>
                    <a:pt x="42312" y="558145"/>
                    <a:pt x="27665" y="552078"/>
                    <a:pt x="16866" y="541279"/>
                  </a:cubicBezTo>
                  <a:cubicBezTo>
                    <a:pt x="6067" y="530479"/>
                    <a:pt x="0" y="515833"/>
                    <a:pt x="0" y="500560"/>
                  </a:cubicBezTo>
                  <a:lnTo>
                    <a:pt x="0" y="57585"/>
                  </a:lnTo>
                  <a:cubicBezTo>
                    <a:pt x="0" y="25782"/>
                    <a:pt x="25782" y="0"/>
                    <a:pt x="57585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0" y="9525"/>
              <a:ext cx="1062276" cy="548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626443" y="7510164"/>
            <a:ext cx="3943076" cy="401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3"/>
              </a:lnSpc>
            </a:pPr>
            <a:r>
              <a:rPr lang="en-US" sz="2605" b="1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РЕЗУЛЬТАТ​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2340323" y="8159469"/>
            <a:ext cx="3555126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Оператор открывает приложение на ТСД или телефоне.</a:t>
            </a:r>
          </a:p>
        </p:txBody>
      </p:sp>
      <p:sp>
        <p:nvSpPr>
          <p:cNvPr id="39" name="Freeform 39"/>
          <p:cNvSpPr/>
          <p:nvPr/>
        </p:nvSpPr>
        <p:spPr>
          <a:xfrm>
            <a:off x="11263773" y="5054714"/>
            <a:ext cx="789823" cy="789823"/>
          </a:xfrm>
          <a:custGeom>
            <a:avLst/>
            <a:gdLst/>
            <a:ahLst/>
            <a:cxnLst/>
            <a:rect l="l" t="t" r="r" b="b"/>
            <a:pathLst>
              <a:path w="789823" h="789823">
                <a:moveTo>
                  <a:pt x="0" y="0"/>
                </a:moveTo>
                <a:lnTo>
                  <a:pt x="789824" y="0"/>
                </a:lnTo>
                <a:lnTo>
                  <a:pt x="789824" y="789823"/>
                </a:lnTo>
                <a:lnTo>
                  <a:pt x="0" y="7898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6693544" y="3487880"/>
            <a:ext cx="605144" cy="605144"/>
          </a:xfrm>
          <a:custGeom>
            <a:avLst/>
            <a:gdLst/>
            <a:ahLst/>
            <a:cxnLst/>
            <a:rect l="l" t="t" r="r" b="b"/>
            <a:pathLst>
              <a:path w="605144" h="605144">
                <a:moveTo>
                  <a:pt x="0" y="0"/>
                </a:moveTo>
                <a:lnTo>
                  <a:pt x="605144" y="0"/>
                </a:lnTo>
                <a:lnTo>
                  <a:pt x="605144" y="605144"/>
                </a:lnTo>
                <a:lnTo>
                  <a:pt x="0" y="6051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15877104" y="3487880"/>
            <a:ext cx="605144" cy="605144"/>
          </a:xfrm>
          <a:custGeom>
            <a:avLst/>
            <a:gdLst/>
            <a:ahLst/>
            <a:cxnLst/>
            <a:rect l="l" t="t" r="r" b="b"/>
            <a:pathLst>
              <a:path w="605144" h="605144">
                <a:moveTo>
                  <a:pt x="0" y="0"/>
                </a:moveTo>
                <a:lnTo>
                  <a:pt x="605144" y="0"/>
                </a:lnTo>
                <a:lnTo>
                  <a:pt x="605144" y="605144"/>
                </a:lnTo>
                <a:lnTo>
                  <a:pt x="0" y="6051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15786852" y="9118233"/>
            <a:ext cx="605144" cy="605144"/>
          </a:xfrm>
          <a:custGeom>
            <a:avLst/>
            <a:gdLst/>
            <a:ahLst/>
            <a:cxnLst/>
            <a:rect l="l" t="t" r="r" b="b"/>
            <a:pathLst>
              <a:path w="605144" h="605144">
                <a:moveTo>
                  <a:pt x="0" y="0"/>
                </a:moveTo>
                <a:lnTo>
                  <a:pt x="605144" y="0"/>
                </a:lnTo>
                <a:lnTo>
                  <a:pt x="605144" y="605144"/>
                </a:lnTo>
                <a:lnTo>
                  <a:pt x="0" y="6051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3" name="TextBox 43"/>
          <p:cNvSpPr txBox="1"/>
          <p:nvPr/>
        </p:nvSpPr>
        <p:spPr>
          <a:xfrm>
            <a:off x="909261" y="7278527"/>
            <a:ext cx="9911872" cy="1191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Рабочий процесс остается прозрачным для всех участников: 1С готовит данные, оператор собирает факт, результат возвращается в 1С.​</a:t>
            </a:r>
          </a:p>
        </p:txBody>
      </p:sp>
      <p:sp>
        <p:nvSpPr>
          <p:cNvPr id="44" name="Freeform 44"/>
          <p:cNvSpPr/>
          <p:nvPr/>
        </p:nvSpPr>
        <p:spPr>
          <a:xfrm rot="1626350">
            <a:off x="-5680964" y="6591657"/>
            <a:ext cx="8457160" cy="5053153"/>
          </a:xfrm>
          <a:custGeom>
            <a:avLst/>
            <a:gdLst/>
            <a:ahLst/>
            <a:cxnLst/>
            <a:rect l="l" t="t" r="r" b="b"/>
            <a:pathLst>
              <a:path w="8457160" h="5053153">
                <a:moveTo>
                  <a:pt x="0" y="0"/>
                </a:moveTo>
                <a:lnTo>
                  <a:pt x="8457160" y="0"/>
                </a:lnTo>
                <a:lnTo>
                  <a:pt x="8457160" y="5053153"/>
                </a:lnTo>
                <a:lnTo>
                  <a:pt x="0" y="50531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 rot="-9657020">
            <a:off x="-4660476" y="6514877"/>
            <a:ext cx="5546679" cy="5546679"/>
          </a:xfrm>
          <a:custGeom>
            <a:avLst/>
            <a:gdLst/>
            <a:ahLst/>
            <a:cxnLst/>
            <a:rect l="l" t="t" r="r" b="b"/>
            <a:pathLst>
              <a:path w="5546679" h="5546679">
                <a:moveTo>
                  <a:pt x="0" y="0"/>
                </a:moveTo>
                <a:lnTo>
                  <a:pt x="5546679" y="0"/>
                </a:lnTo>
                <a:lnTo>
                  <a:pt x="5546679" y="5546679"/>
                </a:lnTo>
                <a:lnTo>
                  <a:pt x="0" y="55466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114800" y="6172200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369987" y="4710295"/>
            <a:ext cx="10144810" cy="5757180"/>
          </a:xfrm>
          <a:custGeom>
            <a:avLst/>
            <a:gdLst/>
            <a:ahLst/>
            <a:cxnLst/>
            <a:rect l="l" t="t" r="r" b="b"/>
            <a:pathLst>
              <a:path w="10144810" h="5757180">
                <a:moveTo>
                  <a:pt x="0" y="0"/>
                </a:moveTo>
                <a:lnTo>
                  <a:pt x="10144810" y="0"/>
                </a:lnTo>
                <a:lnTo>
                  <a:pt x="10144810" y="5757180"/>
                </a:lnTo>
                <a:lnTo>
                  <a:pt x="0" y="57571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597575" y="2559561"/>
            <a:ext cx="7344777" cy="6734120"/>
            <a:chOff x="0" y="0"/>
            <a:chExt cx="1934427" cy="177359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34427" cy="1773595"/>
            </a:xfrm>
            <a:custGeom>
              <a:avLst/>
              <a:gdLst/>
              <a:ahLst/>
              <a:cxnLst/>
              <a:rect l="l" t="t" r="r" b="b"/>
              <a:pathLst>
                <a:path w="1934427" h="1773595">
                  <a:moveTo>
                    <a:pt x="31622" y="0"/>
                  </a:moveTo>
                  <a:lnTo>
                    <a:pt x="1902805" y="0"/>
                  </a:lnTo>
                  <a:cubicBezTo>
                    <a:pt x="1920269" y="0"/>
                    <a:pt x="1934427" y="14158"/>
                    <a:pt x="1934427" y="31622"/>
                  </a:cubicBezTo>
                  <a:lnTo>
                    <a:pt x="1934427" y="1741973"/>
                  </a:lnTo>
                  <a:cubicBezTo>
                    <a:pt x="1934427" y="1759438"/>
                    <a:pt x="1920269" y="1773595"/>
                    <a:pt x="1902805" y="1773595"/>
                  </a:cubicBezTo>
                  <a:lnTo>
                    <a:pt x="31622" y="1773595"/>
                  </a:lnTo>
                  <a:cubicBezTo>
                    <a:pt x="14158" y="1773595"/>
                    <a:pt x="0" y="1759438"/>
                    <a:pt x="0" y="1741973"/>
                  </a:cubicBezTo>
                  <a:lnTo>
                    <a:pt x="0" y="31622"/>
                  </a:lnTo>
                  <a:cubicBezTo>
                    <a:pt x="0" y="14158"/>
                    <a:pt x="14158" y="0"/>
                    <a:pt x="31622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1934427" cy="1764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7922679" y="8326638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23556" y="279863"/>
            <a:ext cx="605144" cy="605144"/>
          </a:xfrm>
          <a:custGeom>
            <a:avLst/>
            <a:gdLst/>
            <a:ahLst/>
            <a:cxnLst/>
            <a:rect l="l" t="t" r="r" b="b"/>
            <a:pathLst>
              <a:path w="605144" h="605144">
                <a:moveTo>
                  <a:pt x="0" y="0"/>
                </a:moveTo>
                <a:lnTo>
                  <a:pt x="605144" y="0"/>
                </a:lnTo>
                <a:lnTo>
                  <a:pt x="605144" y="605144"/>
                </a:lnTo>
                <a:lnTo>
                  <a:pt x="0" y="6051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042033" y="-4157179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640572" y="2308816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6640572" y="8991901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1314833" y="2610596"/>
            <a:ext cx="3148110" cy="6381305"/>
            <a:chOff x="0" y="0"/>
            <a:chExt cx="9398000" cy="19050000"/>
          </a:xfrm>
        </p:grpSpPr>
        <p:sp>
          <p:nvSpPr>
            <p:cNvPr id="13" name="Freeform 13"/>
            <p:cNvSpPr/>
            <p:nvPr/>
          </p:nvSpPr>
          <p:spPr>
            <a:xfrm rot="6000">
              <a:off x="387756" y="295888"/>
              <a:ext cx="8595266" cy="18457987"/>
            </a:xfrm>
            <a:custGeom>
              <a:avLst/>
              <a:gdLst/>
              <a:ahLst/>
              <a:cxnLst/>
              <a:rect l="l" t="t" r="r" b="b"/>
              <a:pathLst>
                <a:path w="8595266" h="18457987">
                  <a:moveTo>
                    <a:pt x="7486843" y="18446935"/>
                  </a:moveTo>
                  <a:lnTo>
                    <a:pt x="1155522" y="18457985"/>
                  </a:lnTo>
                  <a:cubicBezTo>
                    <a:pt x="534112" y="18459070"/>
                    <a:pt x="29424" y="17956140"/>
                    <a:pt x="28340" y="17334731"/>
                  </a:cubicBezTo>
                  <a:lnTo>
                    <a:pt x="2" y="1098440"/>
                  </a:lnTo>
                  <a:cubicBezTo>
                    <a:pt x="-1044" y="499001"/>
                    <a:pt x="484009" y="12252"/>
                    <a:pt x="1083448" y="11206"/>
                  </a:cubicBezTo>
                  <a:lnTo>
                    <a:pt x="7502907" y="2"/>
                  </a:lnTo>
                  <a:cubicBezTo>
                    <a:pt x="8089520" y="-1022"/>
                    <a:pt x="8565837" y="473635"/>
                    <a:pt x="8566861" y="1060247"/>
                  </a:cubicBezTo>
                  <a:lnTo>
                    <a:pt x="8595265" y="17334637"/>
                  </a:lnTo>
                  <a:cubicBezTo>
                    <a:pt x="8596335" y="17947792"/>
                    <a:pt x="8099998" y="18445865"/>
                    <a:pt x="7486843" y="18446935"/>
                  </a:cubicBezTo>
                  <a:close/>
                </a:path>
              </a:pathLst>
            </a:custGeom>
            <a:blipFill>
              <a:blip r:embed="rId6"/>
              <a:stretch>
                <a:fillRect l="-21035" t="-20957" r="-18412" b="-20209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7"/>
              <a:stretch>
                <a:fillRect l="-42" r="-42"/>
              </a:stretch>
            </a:blipFill>
          </p:spPr>
        </p:sp>
      </p:grp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4253128" y="3112301"/>
            <a:ext cx="3226744" cy="6540698"/>
            <a:chOff x="0" y="0"/>
            <a:chExt cx="9398000" cy="19050000"/>
          </a:xfrm>
        </p:grpSpPr>
        <p:sp>
          <p:nvSpPr>
            <p:cNvPr id="16" name="Freeform 16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8"/>
              <a:stretch>
                <a:fillRect l="-25251" t="-48477" r="-50520" b="-28979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7"/>
              <a:stretch>
                <a:fillRect l="-42" r="-42"/>
              </a:stretch>
            </a:blipFill>
          </p:spPr>
        </p:sp>
      </p:grpSp>
      <p:sp>
        <p:nvSpPr>
          <p:cNvPr id="18" name="TextBox 18"/>
          <p:cNvSpPr txBox="1"/>
          <p:nvPr/>
        </p:nvSpPr>
        <p:spPr>
          <a:xfrm>
            <a:off x="1028700" y="673417"/>
            <a:ext cx="13306937" cy="930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>
                <a:solidFill>
                  <a:srgbClr val="66E894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Главное меню и навигация​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1578566"/>
            <a:ext cx="16230600" cy="80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Пользователь начинает с понятного меню: рабочие разделы отделены от административных настроек.​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957029" y="3036101"/>
            <a:ext cx="6985322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Список документов сбора ШК. Здесь оператор открывает задание, создает новое или продолжает уже начатое.​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957029" y="2740291"/>
            <a:ext cx="2628400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Документы​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957029" y="4491521"/>
            <a:ext cx="6767838" cy="143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Получение справочников и документов из обмена. Раздел нужен перед началом работы или при обновлении данных.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957029" y="4185451"/>
            <a:ext cx="2628400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Загрузить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957029" y="6019165"/>
            <a:ext cx="2628400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Справочник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957029" y="6344285"/>
            <a:ext cx="6767838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Проверка товаров, магазинов и складов. Помогает быстро понять, какие данные уже загружены.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957029" y="7425599"/>
            <a:ext cx="4542264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Настройки и лицензия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957029" y="8080012"/>
            <a:ext cx="6767838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Административная зона: язык, обмен, сканер ТСД, безопасность и ограничения действий.​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114800" y="6172200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369987" y="4710295"/>
            <a:ext cx="10144810" cy="5757180"/>
          </a:xfrm>
          <a:custGeom>
            <a:avLst/>
            <a:gdLst/>
            <a:ahLst/>
            <a:cxnLst/>
            <a:rect l="l" t="t" r="r" b="b"/>
            <a:pathLst>
              <a:path w="10144810" h="5757180">
                <a:moveTo>
                  <a:pt x="0" y="0"/>
                </a:moveTo>
                <a:lnTo>
                  <a:pt x="10144810" y="0"/>
                </a:lnTo>
                <a:lnTo>
                  <a:pt x="10144810" y="5757180"/>
                </a:lnTo>
                <a:lnTo>
                  <a:pt x="0" y="57571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929600" y="2994530"/>
            <a:ext cx="7344777" cy="6263770"/>
            <a:chOff x="0" y="0"/>
            <a:chExt cx="1934427" cy="164971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34427" cy="1649717"/>
            </a:xfrm>
            <a:custGeom>
              <a:avLst/>
              <a:gdLst/>
              <a:ahLst/>
              <a:cxnLst/>
              <a:rect l="l" t="t" r="r" b="b"/>
              <a:pathLst>
                <a:path w="1934427" h="1649717">
                  <a:moveTo>
                    <a:pt x="31622" y="0"/>
                  </a:moveTo>
                  <a:lnTo>
                    <a:pt x="1902805" y="0"/>
                  </a:lnTo>
                  <a:cubicBezTo>
                    <a:pt x="1920269" y="0"/>
                    <a:pt x="1934427" y="14158"/>
                    <a:pt x="1934427" y="31622"/>
                  </a:cubicBezTo>
                  <a:lnTo>
                    <a:pt x="1934427" y="1618095"/>
                  </a:lnTo>
                  <a:cubicBezTo>
                    <a:pt x="1934427" y="1635559"/>
                    <a:pt x="1920269" y="1649717"/>
                    <a:pt x="1902805" y="1649717"/>
                  </a:cubicBezTo>
                  <a:lnTo>
                    <a:pt x="31622" y="1649717"/>
                  </a:lnTo>
                  <a:cubicBezTo>
                    <a:pt x="14158" y="1649717"/>
                    <a:pt x="0" y="1635559"/>
                    <a:pt x="0" y="1618095"/>
                  </a:cubicBezTo>
                  <a:lnTo>
                    <a:pt x="0" y="31622"/>
                  </a:lnTo>
                  <a:cubicBezTo>
                    <a:pt x="0" y="14158"/>
                    <a:pt x="14158" y="0"/>
                    <a:pt x="31622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1934427" cy="16401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7922679" y="8326638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23556" y="279863"/>
            <a:ext cx="605144" cy="605144"/>
          </a:xfrm>
          <a:custGeom>
            <a:avLst/>
            <a:gdLst/>
            <a:ahLst/>
            <a:cxnLst/>
            <a:rect l="l" t="t" r="r" b="b"/>
            <a:pathLst>
              <a:path w="605144" h="605144">
                <a:moveTo>
                  <a:pt x="0" y="0"/>
                </a:moveTo>
                <a:lnTo>
                  <a:pt x="605144" y="0"/>
                </a:lnTo>
                <a:lnTo>
                  <a:pt x="605144" y="605144"/>
                </a:lnTo>
                <a:lnTo>
                  <a:pt x="0" y="6051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129332" y="-6197089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028700" y="882967"/>
            <a:ext cx="16547456" cy="1320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49"/>
              </a:lnSpc>
            </a:pPr>
            <a:r>
              <a:rPr lang="en-US" sz="4999">
                <a:solidFill>
                  <a:srgbClr val="66E894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Настройки: приложение адаптируется под объект​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13532" y="2127567"/>
            <a:ext cx="16230600" cy="80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Настройки нужны администратору, чтобы один раз подготовить приложение под склад, магазин или смену.​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9054" y="3499645"/>
            <a:ext cx="6985322" cy="73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Русский, Қазақша и English. Это важно для разных операторов и объектов.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9054" y="3175260"/>
            <a:ext cx="4803245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Язык интерфейса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9054" y="7983085"/>
            <a:ext cx="6767838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Настройка Action и Data Key для S45 Grip идругих ТСД, плюс работа с камерой телефона.</a:t>
            </a:r>
          </a:p>
        </p:txBody>
      </p:sp>
      <p:sp>
        <p:nvSpPr>
          <p:cNvPr id="15" name="Freeform 15"/>
          <p:cNvSpPr/>
          <p:nvPr/>
        </p:nvSpPr>
        <p:spPr>
          <a:xfrm>
            <a:off x="16972597" y="2732255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59" y="0"/>
                </a:lnTo>
                <a:lnTo>
                  <a:pt x="603559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6972597" y="8930198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59" y="0"/>
                </a:lnTo>
                <a:lnTo>
                  <a:pt x="603559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4563996" y="-4482600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1445323" y="2981548"/>
            <a:ext cx="3148110" cy="6381305"/>
            <a:chOff x="0" y="0"/>
            <a:chExt cx="9398000" cy="19050000"/>
          </a:xfrm>
        </p:grpSpPr>
        <p:sp>
          <p:nvSpPr>
            <p:cNvPr id="19" name="Freeform 19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6"/>
              <a:stretch>
                <a:fillRect l="-13159" t="-22696" r="-26616" b="-18419"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7"/>
              <a:stretch>
                <a:fillRect l="-42" r="-42"/>
              </a:stretch>
            </a:blipFill>
          </p:spPr>
        </p:sp>
      </p:grpSp>
      <p:grpSp>
        <p:nvGrpSpPr>
          <p:cNvPr id="21" name="Group 21"/>
          <p:cNvGrpSpPr>
            <a:grpSpLocks noChangeAspect="1"/>
          </p:cNvGrpSpPr>
          <p:nvPr/>
        </p:nvGrpSpPr>
        <p:grpSpPr>
          <a:xfrm>
            <a:off x="4114800" y="3251288"/>
            <a:ext cx="3148110" cy="6381305"/>
            <a:chOff x="0" y="0"/>
            <a:chExt cx="9398000" cy="19050000"/>
          </a:xfrm>
        </p:grpSpPr>
        <p:sp>
          <p:nvSpPr>
            <p:cNvPr id="22" name="Freeform 22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8"/>
              <a:stretch>
                <a:fillRect l="-7578" t="-16098" r="-18748" b="-11440"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7"/>
              <a:stretch>
                <a:fillRect l="-42" r="-42"/>
              </a:stretch>
            </a:blipFill>
          </p:spPr>
        </p:sp>
      </p:grpSp>
      <p:sp>
        <p:nvSpPr>
          <p:cNvPr id="24" name="TextBox 24"/>
          <p:cNvSpPr txBox="1"/>
          <p:nvPr/>
        </p:nvSpPr>
        <p:spPr>
          <a:xfrm>
            <a:off x="10289054" y="4725195"/>
            <a:ext cx="6767838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Можно работать с подтверждение через «Далее» или автоматически записывать товар после скана.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289054" y="4423275"/>
            <a:ext cx="4933736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Режим сканирования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289054" y="6097770"/>
            <a:ext cx="4738000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Настройки весового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289054" y="6403840"/>
            <a:ext cx="6767838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Поддержка весового товара и SKU помогает работать с товарами, где нужен отдельный код или фасовка.​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289054" y="7657965"/>
            <a:ext cx="4542264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Сканер ТСД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175646" y="6498427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869823" y="5468277"/>
            <a:ext cx="10144810" cy="5757180"/>
          </a:xfrm>
          <a:custGeom>
            <a:avLst/>
            <a:gdLst/>
            <a:ahLst/>
            <a:cxnLst/>
            <a:rect l="l" t="t" r="r" b="b"/>
            <a:pathLst>
              <a:path w="10144810" h="5757180">
                <a:moveTo>
                  <a:pt x="0" y="0"/>
                </a:moveTo>
                <a:lnTo>
                  <a:pt x="10144810" y="0"/>
                </a:lnTo>
                <a:lnTo>
                  <a:pt x="10144810" y="5757180"/>
                </a:lnTo>
                <a:lnTo>
                  <a:pt x="0" y="57571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28700" y="2692053"/>
            <a:ext cx="8062476" cy="5654813"/>
            <a:chOff x="0" y="0"/>
            <a:chExt cx="2123450" cy="148933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23450" cy="1489334"/>
            </a:xfrm>
            <a:custGeom>
              <a:avLst/>
              <a:gdLst/>
              <a:ahLst/>
              <a:cxnLst/>
              <a:rect l="l" t="t" r="r" b="b"/>
              <a:pathLst>
                <a:path w="2123450" h="1489334">
                  <a:moveTo>
                    <a:pt x="28807" y="0"/>
                  </a:moveTo>
                  <a:lnTo>
                    <a:pt x="2094643" y="0"/>
                  </a:lnTo>
                  <a:cubicBezTo>
                    <a:pt x="2110553" y="0"/>
                    <a:pt x="2123450" y="12897"/>
                    <a:pt x="2123450" y="28807"/>
                  </a:cubicBezTo>
                  <a:lnTo>
                    <a:pt x="2123450" y="1460526"/>
                  </a:lnTo>
                  <a:cubicBezTo>
                    <a:pt x="2123450" y="1476436"/>
                    <a:pt x="2110553" y="1489334"/>
                    <a:pt x="2094643" y="1489334"/>
                  </a:cubicBezTo>
                  <a:lnTo>
                    <a:pt x="28807" y="1489334"/>
                  </a:lnTo>
                  <a:cubicBezTo>
                    <a:pt x="21167" y="1489334"/>
                    <a:pt x="13840" y="1486299"/>
                    <a:pt x="8437" y="1480896"/>
                  </a:cubicBezTo>
                  <a:cubicBezTo>
                    <a:pt x="3035" y="1475494"/>
                    <a:pt x="0" y="1468166"/>
                    <a:pt x="0" y="1460526"/>
                  </a:cubicBezTo>
                  <a:lnTo>
                    <a:pt x="0" y="28807"/>
                  </a:lnTo>
                  <a:cubicBezTo>
                    <a:pt x="0" y="12897"/>
                    <a:pt x="12897" y="0"/>
                    <a:pt x="28807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2123450" cy="1479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4175646" y="-3790256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241699" y="2847159"/>
            <a:ext cx="4803245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Что загружается</a:t>
            </a:r>
          </a:p>
        </p:txBody>
      </p:sp>
      <p:sp>
        <p:nvSpPr>
          <p:cNvPr id="9" name="Freeform 9"/>
          <p:cNvSpPr/>
          <p:nvPr/>
        </p:nvSpPr>
        <p:spPr>
          <a:xfrm>
            <a:off x="8789396" y="8045087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59" y="0"/>
                </a:lnTo>
                <a:lnTo>
                  <a:pt x="603559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41997" y="2390273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59" y="0"/>
                </a:lnTo>
                <a:lnTo>
                  <a:pt x="603559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10475468" y="2329461"/>
            <a:ext cx="3148110" cy="6381305"/>
            <a:chOff x="0" y="0"/>
            <a:chExt cx="9398000" cy="19050000"/>
          </a:xfrm>
        </p:grpSpPr>
        <p:sp>
          <p:nvSpPr>
            <p:cNvPr id="12" name="Freeform 12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5"/>
              <a:stretch>
                <a:fillRect l="-12122" t="-22300" r="-28798" b="-19971"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6"/>
              <a:stretch>
                <a:fillRect l="-42" r="-42"/>
              </a:stretch>
            </a:blip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13368173" y="2692053"/>
            <a:ext cx="3148110" cy="6381305"/>
            <a:chOff x="0" y="0"/>
            <a:chExt cx="9398000" cy="19050000"/>
          </a:xfrm>
        </p:grpSpPr>
        <p:sp>
          <p:nvSpPr>
            <p:cNvPr id="15" name="Freeform 15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7"/>
              <a:stretch>
                <a:fillRect l="-16096" t="-26172" r="-32588" b="-23937"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6"/>
              <a:stretch>
                <a:fillRect l="-42" r="-42"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1028700" y="882967"/>
            <a:ext cx="16547456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49"/>
              </a:lnSpc>
            </a:pPr>
            <a:r>
              <a:rPr lang="en-US" sz="4999">
                <a:solidFill>
                  <a:srgbClr val="66E894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Обмен с 1С: CSV, FTP или папка​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43776" y="1567723"/>
            <a:ext cx="16230600" cy="80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Приложение оставляет интеграцию простой: данные приходят файлами и уходят обратно в том жепонятном формате.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41699" y="3171543"/>
            <a:ext cx="8681702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Справочник товаров, магазины, склады и документы сбора ШК. Перед начало работы устройство получает актуальные данные.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41699" y="4764464"/>
            <a:ext cx="7507285" cy="143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FTP-сервер или общая папка. Это позволяет встроиться в инфраструктуру клиента без сложного объяснения оператору.​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41699" y="4439344"/>
            <a:ext cx="4933736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Канал обмена​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41699" y="6351964"/>
            <a:ext cx="4738000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Что выгружается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41699" y="6609987"/>
            <a:ext cx="6767838" cy="143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Фактическое количество и результат работы по документу. В 1С возвращается CSV, который можно обработать дальше.​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175646" y="6498427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584949" y="5421507"/>
            <a:ext cx="10144810" cy="5757180"/>
          </a:xfrm>
          <a:custGeom>
            <a:avLst/>
            <a:gdLst/>
            <a:ahLst/>
            <a:cxnLst/>
            <a:rect l="l" t="t" r="r" b="b"/>
            <a:pathLst>
              <a:path w="10144810" h="5757180">
                <a:moveTo>
                  <a:pt x="0" y="0"/>
                </a:moveTo>
                <a:lnTo>
                  <a:pt x="10144809" y="0"/>
                </a:lnTo>
                <a:lnTo>
                  <a:pt x="10144809" y="5757179"/>
                </a:lnTo>
                <a:lnTo>
                  <a:pt x="0" y="57571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28700" y="2692053"/>
            <a:ext cx="8062476" cy="5654813"/>
            <a:chOff x="0" y="0"/>
            <a:chExt cx="2123450" cy="148933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23450" cy="1489334"/>
            </a:xfrm>
            <a:custGeom>
              <a:avLst/>
              <a:gdLst/>
              <a:ahLst/>
              <a:cxnLst/>
              <a:rect l="l" t="t" r="r" b="b"/>
              <a:pathLst>
                <a:path w="2123450" h="1489334">
                  <a:moveTo>
                    <a:pt x="28807" y="0"/>
                  </a:moveTo>
                  <a:lnTo>
                    <a:pt x="2094643" y="0"/>
                  </a:lnTo>
                  <a:cubicBezTo>
                    <a:pt x="2110553" y="0"/>
                    <a:pt x="2123450" y="12897"/>
                    <a:pt x="2123450" y="28807"/>
                  </a:cubicBezTo>
                  <a:lnTo>
                    <a:pt x="2123450" y="1460526"/>
                  </a:lnTo>
                  <a:cubicBezTo>
                    <a:pt x="2123450" y="1476436"/>
                    <a:pt x="2110553" y="1489334"/>
                    <a:pt x="2094643" y="1489334"/>
                  </a:cubicBezTo>
                  <a:lnTo>
                    <a:pt x="28807" y="1489334"/>
                  </a:lnTo>
                  <a:cubicBezTo>
                    <a:pt x="21167" y="1489334"/>
                    <a:pt x="13840" y="1486299"/>
                    <a:pt x="8437" y="1480896"/>
                  </a:cubicBezTo>
                  <a:cubicBezTo>
                    <a:pt x="3035" y="1475494"/>
                    <a:pt x="0" y="1468166"/>
                    <a:pt x="0" y="1460526"/>
                  </a:cubicBezTo>
                  <a:lnTo>
                    <a:pt x="0" y="28807"/>
                  </a:lnTo>
                  <a:cubicBezTo>
                    <a:pt x="0" y="12897"/>
                    <a:pt x="12897" y="0"/>
                    <a:pt x="28807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2123450" cy="1479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4175646" y="-3790256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241699" y="2847159"/>
            <a:ext cx="4803245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Список документов​</a:t>
            </a:r>
          </a:p>
        </p:txBody>
      </p:sp>
      <p:sp>
        <p:nvSpPr>
          <p:cNvPr id="9" name="Freeform 9"/>
          <p:cNvSpPr/>
          <p:nvPr/>
        </p:nvSpPr>
        <p:spPr>
          <a:xfrm>
            <a:off x="8789396" y="8045087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59" y="0"/>
                </a:lnTo>
                <a:lnTo>
                  <a:pt x="603559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41997" y="2390273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59" y="0"/>
                </a:lnTo>
                <a:lnTo>
                  <a:pt x="603559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11381939" y="2157892"/>
            <a:ext cx="3699107" cy="7498191"/>
            <a:chOff x="0" y="0"/>
            <a:chExt cx="9398000" cy="19050000"/>
          </a:xfrm>
        </p:grpSpPr>
        <p:sp>
          <p:nvSpPr>
            <p:cNvPr id="12" name="Freeform 12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5"/>
              <a:stretch>
                <a:fillRect l="-1734" t="-5036" b="-1135"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6"/>
              <a:stretch>
                <a:fillRect l="-42" r="-42"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885348" y="917892"/>
            <a:ext cx="16547456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59"/>
              </a:lnSpc>
            </a:pPr>
            <a:r>
              <a:rPr lang="en-US" sz="4800">
                <a:solidFill>
                  <a:srgbClr val="66E894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Документы сбора ШК: список заданий​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85348" y="1560992"/>
            <a:ext cx="16230600" cy="80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Документ — это рабочее задание оператора: где считать, когда создано и что нужно собрать.​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41699" y="3171543"/>
            <a:ext cx="8681702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В карточках видно время, номер, </a:t>
            </a:r>
          </a:p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магазин и склад. Оператор выбирает нужное задание и открывает его для работы.​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41699" y="4802564"/>
            <a:ext cx="7507285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В списке есть удаление документа. Это удобно, когда старые илитестовые документы больше не нужны.​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41699" y="4477444"/>
            <a:ext cx="4933736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Удаление и контроль​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41699" y="6154257"/>
            <a:ext cx="4738000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Загрузка из doc.csv​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41699" y="6479377"/>
            <a:ext cx="6767838" cy="143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Документ может приходить из 1С. Тогда оператор не создает структуру вручную, а сразу работает с подготовленным заданием.​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175646" y="6498427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954672" y="5291016"/>
            <a:ext cx="10144810" cy="5757180"/>
          </a:xfrm>
          <a:custGeom>
            <a:avLst/>
            <a:gdLst/>
            <a:ahLst/>
            <a:cxnLst/>
            <a:rect l="l" t="t" r="r" b="b"/>
            <a:pathLst>
              <a:path w="10144810" h="5757180">
                <a:moveTo>
                  <a:pt x="0" y="0"/>
                </a:moveTo>
                <a:lnTo>
                  <a:pt x="10144810" y="0"/>
                </a:lnTo>
                <a:lnTo>
                  <a:pt x="10144810" y="5757180"/>
                </a:lnTo>
                <a:lnTo>
                  <a:pt x="0" y="57571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28700" y="2692053"/>
            <a:ext cx="8062476" cy="5654813"/>
            <a:chOff x="0" y="0"/>
            <a:chExt cx="2123450" cy="148933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23450" cy="1489334"/>
            </a:xfrm>
            <a:custGeom>
              <a:avLst/>
              <a:gdLst/>
              <a:ahLst/>
              <a:cxnLst/>
              <a:rect l="l" t="t" r="r" b="b"/>
              <a:pathLst>
                <a:path w="2123450" h="1489334">
                  <a:moveTo>
                    <a:pt x="28807" y="0"/>
                  </a:moveTo>
                  <a:lnTo>
                    <a:pt x="2094643" y="0"/>
                  </a:lnTo>
                  <a:cubicBezTo>
                    <a:pt x="2110553" y="0"/>
                    <a:pt x="2123450" y="12897"/>
                    <a:pt x="2123450" y="28807"/>
                  </a:cubicBezTo>
                  <a:lnTo>
                    <a:pt x="2123450" y="1460526"/>
                  </a:lnTo>
                  <a:cubicBezTo>
                    <a:pt x="2123450" y="1476436"/>
                    <a:pt x="2110553" y="1489334"/>
                    <a:pt x="2094643" y="1489334"/>
                  </a:cubicBezTo>
                  <a:lnTo>
                    <a:pt x="28807" y="1489334"/>
                  </a:lnTo>
                  <a:cubicBezTo>
                    <a:pt x="21167" y="1489334"/>
                    <a:pt x="13840" y="1486299"/>
                    <a:pt x="8437" y="1480896"/>
                  </a:cubicBezTo>
                  <a:cubicBezTo>
                    <a:pt x="3035" y="1475494"/>
                    <a:pt x="0" y="1468166"/>
                    <a:pt x="0" y="1460526"/>
                  </a:cubicBezTo>
                  <a:lnTo>
                    <a:pt x="0" y="28807"/>
                  </a:lnTo>
                  <a:cubicBezTo>
                    <a:pt x="0" y="12897"/>
                    <a:pt x="12897" y="0"/>
                    <a:pt x="28807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2123450" cy="1479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4175646" y="-3790256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241699" y="2905760"/>
            <a:ext cx="4803245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Выбор магазина​</a:t>
            </a:r>
          </a:p>
        </p:txBody>
      </p:sp>
      <p:sp>
        <p:nvSpPr>
          <p:cNvPr id="9" name="Freeform 9"/>
          <p:cNvSpPr/>
          <p:nvPr/>
        </p:nvSpPr>
        <p:spPr>
          <a:xfrm>
            <a:off x="8789396" y="8045087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59" y="0"/>
                </a:lnTo>
                <a:lnTo>
                  <a:pt x="603559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41997" y="2390273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59" y="0"/>
                </a:lnTo>
                <a:lnTo>
                  <a:pt x="603559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11621333" y="2157892"/>
            <a:ext cx="3699107" cy="7498191"/>
            <a:chOff x="0" y="0"/>
            <a:chExt cx="9398000" cy="19050000"/>
          </a:xfrm>
        </p:grpSpPr>
        <p:sp>
          <p:nvSpPr>
            <p:cNvPr id="12" name="Freeform 12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5"/>
              <a:stretch>
                <a:fillRect l="-17414" t="-26059" r="-24537" b="-17253"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6"/>
              <a:stretch>
                <a:fillRect l="-42" r="-42"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885348" y="917892"/>
            <a:ext cx="16547456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59"/>
              </a:lnSpc>
            </a:pPr>
            <a:r>
              <a:rPr lang="en-US" sz="4800">
                <a:solidFill>
                  <a:srgbClr val="66E894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Создание документа вручную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85348" y="1565592"/>
            <a:ext cx="16230600" cy="80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Если нужно быстро начать сбор на месте, документ можно создать прямо на устройстве.​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41699" y="3211830"/>
            <a:ext cx="7902301" cy="143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Оператор выбирает магазин из </a:t>
            </a:r>
          </a:p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загруженного справочника. Это помогает правильно привязать результат к точке учета.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41699" y="5143500"/>
            <a:ext cx="7507285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Склад выбирается отдельно. В выгрузке результат остаетсясвязан с нужным объектом.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41699" y="4818380"/>
            <a:ext cx="4933736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Выбор склада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41699" y="6438183"/>
            <a:ext cx="4738000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Быстрый старт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41699" y="6784812"/>
            <a:ext cx="6767838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После создания документ сразу открывается длясканирования. Не нужно возвращаться в другие формы.​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114800" y="6172200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61030" y="4840786"/>
            <a:ext cx="10144810" cy="5757180"/>
          </a:xfrm>
          <a:custGeom>
            <a:avLst/>
            <a:gdLst/>
            <a:ahLst/>
            <a:cxnLst/>
            <a:rect l="l" t="t" r="r" b="b"/>
            <a:pathLst>
              <a:path w="10144810" h="5757180">
                <a:moveTo>
                  <a:pt x="0" y="0"/>
                </a:moveTo>
                <a:lnTo>
                  <a:pt x="10144809" y="0"/>
                </a:lnTo>
                <a:lnTo>
                  <a:pt x="10144809" y="5757180"/>
                </a:lnTo>
                <a:lnTo>
                  <a:pt x="0" y="57571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407637" y="3089643"/>
            <a:ext cx="7866739" cy="6168657"/>
            <a:chOff x="0" y="0"/>
            <a:chExt cx="2071898" cy="162466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71899" cy="1624667"/>
            </a:xfrm>
            <a:custGeom>
              <a:avLst/>
              <a:gdLst/>
              <a:ahLst/>
              <a:cxnLst/>
              <a:rect l="l" t="t" r="r" b="b"/>
              <a:pathLst>
                <a:path w="2071899" h="1624667">
                  <a:moveTo>
                    <a:pt x="29524" y="0"/>
                  </a:moveTo>
                  <a:lnTo>
                    <a:pt x="2042375" y="0"/>
                  </a:lnTo>
                  <a:cubicBezTo>
                    <a:pt x="2058680" y="0"/>
                    <a:pt x="2071899" y="13218"/>
                    <a:pt x="2071899" y="29524"/>
                  </a:cubicBezTo>
                  <a:lnTo>
                    <a:pt x="2071899" y="1595143"/>
                  </a:lnTo>
                  <a:cubicBezTo>
                    <a:pt x="2071899" y="1602973"/>
                    <a:pt x="2068788" y="1610483"/>
                    <a:pt x="2063251" y="1616020"/>
                  </a:cubicBezTo>
                  <a:cubicBezTo>
                    <a:pt x="2057714" y="1621556"/>
                    <a:pt x="2050205" y="1624667"/>
                    <a:pt x="2042375" y="1624667"/>
                  </a:cubicBezTo>
                  <a:lnTo>
                    <a:pt x="29524" y="1624667"/>
                  </a:lnTo>
                  <a:cubicBezTo>
                    <a:pt x="21694" y="1624667"/>
                    <a:pt x="14184" y="1621556"/>
                    <a:pt x="8647" y="1616020"/>
                  </a:cubicBezTo>
                  <a:cubicBezTo>
                    <a:pt x="3111" y="1610483"/>
                    <a:pt x="0" y="1602973"/>
                    <a:pt x="0" y="1595143"/>
                  </a:cubicBezTo>
                  <a:lnTo>
                    <a:pt x="0" y="29524"/>
                  </a:lnTo>
                  <a:cubicBezTo>
                    <a:pt x="0" y="21694"/>
                    <a:pt x="3111" y="14184"/>
                    <a:pt x="8647" y="8647"/>
                  </a:cubicBezTo>
                  <a:cubicBezTo>
                    <a:pt x="14184" y="3111"/>
                    <a:pt x="21694" y="0"/>
                    <a:pt x="29524" y="0"/>
                  </a:cubicBezTo>
                  <a:close/>
                </a:path>
              </a:pathLst>
            </a:custGeom>
            <a:solidFill>
              <a:srgbClr val="102234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2071898" cy="1615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7922679" y="8326638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60" y="0"/>
                </a:lnTo>
                <a:lnTo>
                  <a:pt x="603560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129332" y="-6197089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11844" y="924430"/>
            <a:ext cx="16547456" cy="1320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49"/>
              </a:lnSpc>
            </a:pPr>
            <a:r>
              <a:rPr lang="en-US" sz="4999">
                <a:solidFill>
                  <a:srgbClr val="66E894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Экран сканирования: </a:t>
            </a:r>
          </a:p>
          <a:p>
            <a:pPr algn="l">
              <a:lnSpc>
                <a:spcPts val="4749"/>
              </a:lnSpc>
            </a:pPr>
            <a:r>
              <a:rPr lang="en-US" sz="4999">
                <a:solidFill>
                  <a:srgbClr val="66E894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основной рабочий экран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18115" y="2207130"/>
            <a:ext cx="15012687" cy="80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Здесь оператор проводит большую часть времени: вводит ШК, меняет количество и видит состояниедокумента.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760751" y="3604555"/>
            <a:ext cx="7224555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Штрихкод можно ввести вручную,отсканировать ТСД или открыть камерутелефона.​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745413" y="7928690"/>
            <a:ext cx="7498719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После проверки количества операторсохраняет строку и переходит к следующемутовару.​</a:t>
            </a:r>
          </a:p>
        </p:txBody>
      </p:sp>
      <p:sp>
        <p:nvSpPr>
          <p:cNvPr id="13" name="Freeform 13"/>
          <p:cNvSpPr/>
          <p:nvPr/>
        </p:nvSpPr>
        <p:spPr>
          <a:xfrm>
            <a:off x="16972597" y="2732255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59" y="0"/>
                </a:lnTo>
                <a:lnTo>
                  <a:pt x="603559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6972597" y="8930198"/>
            <a:ext cx="603560" cy="603560"/>
          </a:xfrm>
          <a:custGeom>
            <a:avLst/>
            <a:gdLst/>
            <a:ahLst/>
            <a:cxnLst/>
            <a:rect l="l" t="t" r="r" b="b"/>
            <a:pathLst>
              <a:path w="603560" h="603560">
                <a:moveTo>
                  <a:pt x="0" y="0"/>
                </a:moveTo>
                <a:lnTo>
                  <a:pt x="603559" y="0"/>
                </a:lnTo>
                <a:lnTo>
                  <a:pt x="603559" y="603560"/>
                </a:lnTo>
                <a:lnTo>
                  <a:pt x="0" y="603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4563996" y="-4482600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/>
            </a:stretch>
          </a:blipFill>
        </p:spPr>
      </p:sp>
      <p:grpSp>
        <p:nvGrpSpPr>
          <p:cNvPr id="16" name="Group 16"/>
          <p:cNvGrpSpPr>
            <a:grpSpLocks noChangeAspect="1"/>
          </p:cNvGrpSpPr>
          <p:nvPr/>
        </p:nvGrpSpPr>
        <p:grpSpPr>
          <a:xfrm>
            <a:off x="1332696" y="3156710"/>
            <a:ext cx="3256262" cy="6600531"/>
            <a:chOff x="0" y="0"/>
            <a:chExt cx="9398000" cy="19050000"/>
          </a:xfrm>
        </p:grpSpPr>
        <p:sp>
          <p:nvSpPr>
            <p:cNvPr id="17" name="Freeform 17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6"/>
              <a:stretch>
                <a:fillRect l="-16851" t="-35475" r="-36685" b="-19534"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7"/>
              <a:stretch>
                <a:fillRect l="-42" r="-42"/>
              </a:stretch>
            </a:blipFill>
          </p:spPr>
        </p:sp>
      </p:grp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4390609" y="3470570"/>
            <a:ext cx="3256262" cy="6600531"/>
            <a:chOff x="0" y="0"/>
            <a:chExt cx="9398000" cy="19050000"/>
          </a:xfrm>
        </p:grpSpPr>
        <p:sp>
          <p:nvSpPr>
            <p:cNvPr id="20" name="Freeform 20"/>
            <p:cNvSpPr/>
            <p:nvPr/>
          </p:nvSpPr>
          <p:spPr>
            <a:xfrm>
              <a:off x="401955" y="301498"/>
              <a:ext cx="8566912" cy="18446877"/>
            </a:xfrm>
            <a:custGeom>
              <a:avLst/>
              <a:gdLst/>
              <a:ahLst/>
              <a:cxnLst/>
              <a:rect l="l" t="t" r="r" b="b"/>
              <a:pathLst>
                <a:path w="8566912" h="18446877">
                  <a:moveTo>
                    <a:pt x="7456551" y="18446877"/>
                  </a:moveTo>
                  <a:lnTo>
                    <a:pt x="1125220" y="18446877"/>
                  </a:lnTo>
                  <a:cubicBezTo>
                    <a:pt x="503809" y="18446877"/>
                    <a:pt x="0" y="17943067"/>
                    <a:pt x="0" y="17321657"/>
                  </a:cubicBezTo>
                  <a:lnTo>
                    <a:pt x="0" y="1085342"/>
                  </a:lnTo>
                  <a:cubicBezTo>
                    <a:pt x="0" y="485902"/>
                    <a:pt x="485902" y="0"/>
                    <a:pt x="1085342" y="0"/>
                  </a:cubicBezTo>
                  <a:lnTo>
                    <a:pt x="7504811" y="0"/>
                  </a:lnTo>
                  <a:cubicBezTo>
                    <a:pt x="8091424" y="0"/>
                    <a:pt x="8566912" y="475488"/>
                    <a:pt x="8566912" y="1062101"/>
                  </a:cubicBezTo>
                  <a:lnTo>
                    <a:pt x="8566912" y="17336515"/>
                  </a:lnTo>
                  <a:cubicBezTo>
                    <a:pt x="8566912" y="17949672"/>
                    <a:pt x="8069707" y="18446877"/>
                    <a:pt x="7456551" y="18446877"/>
                  </a:cubicBezTo>
                  <a:close/>
                </a:path>
              </a:pathLst>
            </a:custGeom>
            <a:blipFill>
              <a:blip r:embed="rId8"/>
              <a:stretch>
                <a:fillRect l="-19782" t="-32998" r="-28942" b="-17152"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0" y="0"/>
              <a:ext cx="9398000" cy="19050000"/>
            </a:xfrm>
            <a:custGeom>
              <a:avLst/>
              <a:gdLst/>
              <a:ahLst/>
              <a:cxnLst/>
              <a:rect l="l" t="t" r="r" b="b"/>
              <a:pathLst>
                <a:path w="9398000" h="19050000">
                  <a:moveTo>
                    <a:pt x="93980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398000" y="0"/>
                  </a:lnTo>
                  <a:lnTo>
                    <a:pt x="9398000" y="19050000"/>
                  </a:lnTo>
                  <a:close/>
                </a:path>
              </a:pathLst>
            </a:custGeom>
            <a:blipFill>
              <a:blip r:embed="rId7"/>
              <a:stretch>
                <a:fillRect l="-42" r="-42"/>
              </a:stretch>
            </a:blipFill>
          </p:spPr>
        </p:sp>
      </p:grpSp>
      <p:sp>
        <p:nvSpPr>
          <p:cNvPr id="22" name="TextBox 22"/>
          <p:cNvSpPr txBox="1"/>
          <p:nvPr/>
        </p:nvSpPr>
        <p:spPr>
          <a:xfrm>
            <a:off x="9760751" y="3298485"/>
            <a:ext cx="4803245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Ввод ШК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760751" y="4972980"/>
            <a:ext cx="6767838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Кнопки «+» и «−» позволяют быстро менятьфактическое количество. Поле количествавидно крупно.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760751" y="4750301"/>
            <a:ext cx="4933736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Количество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760751" y="6112805"/>
            <a:ext cx="4738000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Счетчики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760751" y="6447450"/>
            <a:ext cx="7042014" cy="108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9F9F9"/>
                </a:solidFill>
                <a:latin typeface="CY Grotesk STD Grand"/>
                <a:ea typeface="CY Grotesk STD Grand"/>
                <a:cs typeface="CY Grotesk STD Grand"/>
                <a:sym typeface="CY Grotesk STD Grand"/>
              </a:rPr>
              <a:t>Строки, сканы и факт видны прямо на экране,чтобы оператор понимал прогресс.​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760751" y="7622620"/>
            <a:ext cx="4542264" cy="34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9"/>
              </a:lnSpc>
            </a:pPr>
            <a:r>
              <a:rPr lang="en-US" sz="2299" b="1" spc="-36">
                <a:solidFill>
                  <a:srgbClr val="66E894"/>
                </a:solidFill>
                <a:latin typeface="CY Grotesk STD Grand Medium"/>
                <a:ea typeface="CY Grotesk STD Grand Medium"/>
                <a:cs typeface="CY Grotesk STD Grand Medium"/>
                <a:sym typeface="CY Grotesk STD Grand Medium"/>
              </a:rPr>
              <a:t>Кнопка «Далее»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1751</Words>
  <Application>Microsoft Office PowerPoint</Application>
  <PresentationFormat>Произвольный</PresentationFormat>
  <Paragraphs>201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nika inventt</dc:title>
  <cp:lastModifiedBy>mr GishkA</cp:lastModifiedBy>
  <cp:revision>53</cp:revision>
  <dcterms:created xsi:type="dcterms:W3CDTF">2006-08-16T00:00:00Z</dcterms:created>
  <dcterms:modified xsi:type="dcterms:W3CDTF">2026-07-29T19:48:46Z</dcterms:modified>
  <dc:identifier>DAHQrhkb0Jo</dc:identifier>
</cp:coreProperties>
</file>